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WenQuanYi" charset="1" panose="020B0606030804020204"/>
      <p:regular r:id="rId10"/>
    </p:embeddedFont>
    <p:embeddedFont>
      <p:font typeface="Carelia" charset="1" panose="00000500000000000000"/>
      <p:regular r:id="rId11"/>
    </p:embeddedFont>
    <p:embeddedFont>
      <p:font typeface="Carelia Italics" charset="1" panose="00000500000000000000"/>
      <p:regular r:id="rId12"/>
    </p:embeddedFont>
    <p:embeddedFont>
      <p:font typeface="Open Sans" charset="1" panose="020B0606030504020204"/>
      <p:regular r:id="rId13"/>
    </p:embeddedFont>
    <p:embeddedFont>
      <p:font typeface="Open Sans Bold" charset="1" panose="020B0806030504020204"/>
      <p:regular r:id="rId14"/>
    </p:embeddedFont>
    <p:embeddedFont>
      <p:font typeface="Open Sans Italics" charset="1" panose="020B0606030504020204"/>
      <p:regular r:id="rId15"/>
    </p:embeddedFont>
    <p:embeddedFont>
      <p:font typeface="Open Sans Bold Italics" charset="1" panose="020B0806030504020204"/>
      <p:regular r:id="rId16"/>
    </p:embeddedFont>
    <p:embeddedFont>
      <p:font typeface="Open Sans Light" charset="1" panose="020B0306030504020204"/>
      <p:regular r:id="rId17"/>
    </p:embeddedFont>
    <p:embeddedFont>
      <p:font typeface="Open Sans Light Italics" charset="1" panose="020B0306030504020204"/>
      <p:regular r:id="rId18"/>
    </p:embeddedFont>
    <p:embeddedFont>
      <p:font typeface="Open Sans Ultra-Bold" charset="1" panose="00000000000000000000"/>
      <p:regular r:id="rId19"/>
    </p:embeddedFont>
    <p:embeddedFont>
      <p:font typeface="Open Sans Ultra-Bold Italics" charset="1" panose="00000000000000000000"/>
      <p:regular r:id="rId20"/>
    </p:embeddedFont>
    <p:embeddedFont>
      <p:font typeface="Dosis" charset="1" panose="02010503020202060003"/>
      <p:regular r:id="rId21"/>
    </p:embeddedFont>
    <p:embeddedFont>
      <p:font typeface="Dosis Bold" charset="1" panose="02010803020202060003"/>
      <p:regular r:id="rId22"/>
    </p:embeddedFont>
    <p:embeddedFont>
      <p:font typeface="Dosis Extra-Light" charset="1" panose="02010203020202060003"/>
      <p:regular r:id="rId23"/>
    </p:embeddedFont>
    <p:embeddedFont>
      <p:font typeface="Dosis Light" charset="1" panose="02010803020202060003"/>
      <p:regular r:id="rId24"/>
    </p:embeddedFont>
    <p:embeddedFont>
      <p:font typeface="Dosis Medium" charset="1" panose="02010603020202060003"/>
      <p:regular r:id="rId25"/>
    </p:embeddedFont>
    <p:embeddedFont>
      <p:font typeface="Dosis Semi-Bold" charset="1" panose="02010703020202060003"/>
      <p:regular r:id="rId26"/>
    </p:embeddedFont>
    <p:embeddedFont>
      <p:font typeface="Dosis Ultra-Bold" charset="1" panose="0201090302020206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booking page is used to allow users to book the attraction. To book the desired attraction, you just select it and click to access the booking page. Once there, you'll need to fill in your personal details. After entering your information, click on the "Book Now" button. You'll then be asked to confirm the payment amount. Choose the appropriate payment method and proceed to complete your payment.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7.png" Type="http://schemas.openxmlformats.org/officeDocument/2006/relationships/image"/><Relationship Id="rId4"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png" Type="http://schemas.openxmlformats.org/officeDocument/2006/relationships/image"/><Relationship Id="rId19" Target="../media/image58.png" Type="http://schemas.openxmlformats.org/officeDocument/2006/relationships/image"/><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663033" y="6195861"/>
            <a:ext cx="6914093" cy="5028432"/>
          </a:xfrm>
          <a:custGeom>
            <a:avLst/>
            <a:gdLst/>
            <a:ahLst/>
            <a:cxnLst/>
            <a:rect r="r" b="b" t="t" l="l"/>
            <a:pathLst>
              <a:path h="5028432" w="6914093">
                <a:moveTo>
                  <a:pt x="0" y="0"/>
                </a:moveTo>
                <a:lnTo>
                  <a:pt x="6914093" y="0"/>
                </a:lnTo>
                <a:lnTo>
                  <a:pt x="6914093" y="5028431"/>
                </a:lnTo>
                <a:lnTo>
                  <a:pt x="0" y="5028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06741" y="3711419"/>
            <a:ext cx="15100384" cy="3329726"/>
          </a:xfrm>
          <a:prstGeom prst="rect">
            <a:avLst/>
          </a:prstGeom>
        </p:spPr>
        <p:txBody>
          <a:bodyPr anchor="t" rtlCol="false" tIns="0" lIns="0" bIns="0" rIns="0">
            <a:spAutoFit/>
          </a:bodyPr>
          <a:lstStyle/>
          <a:p>
            <a:pPr algn="ctr">
              <a:lnSpc>
                <a:spcPts val="27236"/>
              </a:lnSpc>
            </a:pPr>
            <a:r>
              <a:rPr lang="en-US" sz="19454">
                <a:solidFill>
                  <a:srgbClr val="01070A"/>
                </a:solidFill>
                <a:latin typeface="Carelia"/>
              </a:rPr>
              <a:t>Travel Web</a:t>
            </a:r>
          </a:p>
        </p:txBody>
      </p:sp>
      <p:sp>
        <p:nvSpPr>
          <p:cNvPr name="Freeform 6" id="6"/>
          <p:cNvSpPr/>
          <p:nvPr/>
        </p:nvSpPr>
        <p:spPr>
          <a:xfrm flipH="false" flipV="false" rot="0">
            <a:off x="12456379" y="5404911"/>
            <a:ext cx="8246933" cy="6247677"/>
          </a:xfrm>
          <a:custGeom>
            <a:avLst/>
            <a:gdLst/>
            <a:ahLst/>
            <a:cxnLst/>
            <a:rect r="r" b="b" t="t" l="l"/>
            <a:pathLst>
              <a:path h="6247677" w="8246933">
                <a:moveTo>
                  <a:pt x="0" y="0"/>
                </a:moveTo>
                <a:lnTo>
                  <a:pt x="8246933" y="0"/>
                </a:lnTo>
                <a:lnTo>
                  <a:pt x="8246933" y="6247677"/>
                </a:lnTo>
                <a:lnTo>
                  <a:pt x="0" y="6247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308980" y="-1652824"/>
            <a:ext cx="8905028" cy="5575060"/>
          </a:xfrm>
          <a:custGeom>
            <a:avLst/>
            <a:gdLst/>
            <a:ahLst/>
            <a:cxnLst/>
            <a:rect r="r" b="b" t="t" l="l"/>
            <a:pathLst>
              <a:path h="5575060" w="8905028">
                <a:moveTo>
                  <a:pt x="0" y="0"/>
                </a:moveTo>
                <a:lnTo>
                  <a:pt x="8905029" y="0"/>
                </a:lnTo>
                <a:lnTo>
                  <a:pt x="8905029" y="5575060"/>
                </a:lnTo>
                <a:lnTo>
                  <a:pt x="0" y="55750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495846">
            <a:off x="-3929800" y="-2685694"/>
            <a:ext cx="5243739" cy="7338566"/>
          </a:xfrm>
          <a:custGeom>
            <a:avLst/>
            <a:gdLst/>
            <a:ahLst/>
            <a:cxnLst/>
            <a:rect r="r" b="b" t="t" l="l"/>
            <a:pathLst>
              <a:path h="7338566" w="5243739">
                <a:moveTo>
                  <a:pt x="0" y="0"/>
                </a:moveTo>
                <a:lnTo>
                  <a:pt x="5243739" y="0"/>
                </a:lnTo>
                <a:lnTo>
                  <a:pt x="5243739" y="7338565"/>
                </a:lnTo>
                <a:lnTo>
                  <a:pt x="0" y="73385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5212714" y="2398151"/>
            <a:ext cx="8075396" cy="1524085"/>
          </a:xfrm>
          <a:prstGeom prst="rect">
            <a:avLst/>
          </a:prstGeom>
        </p:spPr>
        <p:txBody>
          <a:bodyPr anchor="t" rtlCol="false" tIns="0" lIns="0" bIns="0" rIns="0">
            <a:spAutoFit/>
          </a:bodyPr>
          <a:lstStyle/>
          <a:p>
            <a:pPr algn="ctr" marL="0" indent="0" lvl="0">
              <a:lnSpc>
                <a:spcPts val="12458"/>
              </a:lnSpc>
            </a:pPr>
            <a:r>
              <a:rPr lang="en-US" sz="8898">
                <a:solidFill>
                  <a:srgbClr val="01070A"/>
                </a:solidFill>
                <a:latin typeface="Carelia"/>
              </a:rPr>
              <a:t>CISC3003</a:t>
            </a:r>
          </a:p>
        </p:txBody>
      </p:sp>
      <p:sp>
        <p:nvSpPr>
          <p:cNvPr name="TextBox 10" id="10"/>
          <p:cNvSpPr txBox="true"/>
          <p:nvPr/>
        </p:nvSpPr>
        <p:spPr>
          <a:xfrm rot="0">
            <a:off x="5824256" y="6993520"/>
            <a:ext cx="6639489" cy="3051307"/>
          </a:xfrm>
          <a:prstGeom prst="rect">
            <a:avLst/>
          </a:prstGeom>
        </p:spPr>
        <p:txBody>
          <a:bodyPr anchor="t" rtlCol="false" tIns="0" lIns="0" bIns="0" rIns="0">
            <a:spAutoFit/>
          </a:bodyPr>
          <a:lstStyle/>
          <a:p>
            <a:pPr algn="ctr">
              <a:lnSpc>
                <a:spcPts val="3492"/>
              </a:lnSpc>
            </a:pPr>
            <a:r>
              <a:rPr lang="en-US" sz="2494">
                <a:solidFill>
                  <a:srgbClr val="01070A"/>
                </a:solidFill>
                <a:latin typeface="Dosis"/>
              </a:rPr>
              <a:t>Presented by: TEAM 5</a:t>
            </a:r>
          </a:p>
          <a:p>
            <a:pPr algn="ctr">
              <a:lnSpc>
                <a:spcPts val="3492"/>
              </a:lnSpc>
            </a:pPr>
            <a:r>
              <a:rPr lang="en-US" sz="2494">
                <a:solidFill>
                  <a:srgbClr val="01070A"/>
                </a:solidFill>
                <a:latin typeface="Dosis"/>
              </a:rPr>
              <a:t>Li Shitian DC126892</a:t>
            </a:r>
          </a:p>
          <a:p>
            <a:pPr algn="ctr">
              <a:lnSpc>
                <a:spcPts val="3492"/>
              </a:lnSpc>
            </a:pPr>
            <a:r>
              <a:rPr lang="en-US" sz="2494">
                <a:solidFill>
                  <a:srgbClr val="01070A"/>
                </a:solidFill>
                <a:latin typeface="Dosis"/>
              </a:rPr>
              <a:t>Wu Xinrui CC029577</a:t>
            </a:r>
          </a:p>
          <a:p>
            <a:pPr algn="ctr">
              <a:lnSpc>
                <a:spcPts val="3492"/>
              </a:lnSpc>
            </a:pPr>
            <a:r>
              <a:rPr lang="en-US" sz="2494">
                <a:solidFill>
                  <a:srgbClr val="01070A"/>
                </a:solidFill>
                <a:latin typeface="Dosis"/>
              </a:rPr>
              <a:t>Wang Hao DC127253</a:t>
            </a:r>
          </a:p>
          <a:p>
            <a:pPr algn="ctr">
              <a:lnSpc>
                <a:spcPts val="3492"/>
              </a:lnSpc>
            </a:pPr>
            <a:r>
              <a:rPr lang="en-US" sz="2494">
                <a:solidFill>
                  <a:srgbClr val="01070A"/>
                </a:solidFill>
                <a:latin typeface="Dosis"/>
              </a:rPr>
              <a:t>Xiao Yuanze DC127823</a:t>
            </a:r>
          </a:p>
          <a:p>
            <a:pPr algn="ctr">
              <a:lnSpc>
                <a:spcPts val="3492"/>
              </a:lnSpc>
            </a:pPr>
            <a:r>
              <a:rPr lang="en-US" sz="2494">
                <a:solidFill>
                  <a:srgbClr val="01070A"/>
                </a:solidFill>
                <a:latin typeface="Dosis"/>
              </a:rPr>
              <a:t>Chen Yiran DC126808</a:t>
            </a:r>
          </a:p>
          <a:p>
            <a:pPr algn="ctr">
              <a:lnSpc>
                <a:spcPts val="3492"/>
              </a:lnSpc>
            </a:pPr>
            <a:r>
              <a:rPr lang="en-US" sz="2494">
                <a:solidFill>
                  <a:srgbClr val="01070A"/>
                </a:solidFill>
                <a:latin typeface="Dosis"/>
              </a:rPr>
              <a:t>Ao Chikin DC126400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0" y="266228"/>
            <a:ext cx="18288000" cy="9438313"/>
          </a:xfrm>
          <a:custGeom>
            <a:avLst/>
            <a:gdLst/>
            <a:ahLst/>
            <a:cxnLst/>
            <a:rect r="r" b="b" t="t" l="l"/>
            <a:pathLst>
              <a:path h="9438313" w="18288000">
                <a:moveTo>
                  <a:pt x="0" y="0"/>
                </a:moveTo>
                <a:lnTo>
                  <a:pt x="18288000" y="0"/>
                </a:lnTo>
                <a:lnTo>
                  <a:pt x="18288000" y="9438313"/>
                </a:lnTo>
                <a:lnTo>
                  <a:pt x="0" y="9438313"/>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8173" y="829825"/>
            <a:ext cx="4832341" cy="5858679"/>
          </a:xfrm>
          <a:custGeom>
            <a:avLst/>
            <a:gdLst/>
            <a:ahLst/>
            <a:cxnLst/>
            <a:rect r="r" b="b" t="t" l="l"/>
            <a:pathLst>
              <a:path h="5858679" w="4832341">
                <a:moveTo>
                  <a:pt x="0" y="0"/>
                </a:moveTo>
                <a:lnTo>
                  <a:pt x="4832341" y="0"/>
                </a:lnTo>
                <a:lnTo>
                  <a:pt x="4832341" y="5858679"/>
                </a:lnTo>
                <a:lnTo>
                  <a:pt x="0" y="5858679"/>
                </a:lnTo>
                <a:lnTo>
                  <a:pt x="0" y="0"/>
                </a:lnTo>
                <a:close/>
              </a:path>
            </a:pathLst>
          </a:custGeom>
          <a:blipFill>
            <a:blip r:embed="rId2"/>
            <a:stretch>
              <a:fillRect l="0" t="0" r="0" b="0"/>
            </a:stretch>
          </a:blipFill>
        </p:spPr>
      </p:sp>
      <p:sp>
        <p:nvSpPr>
          <p:cNvPr name="Freeform 3" id="3"/>
          <p:cNvSpPr/>
          <p:nvPr/>
        </p:nvSpPr>
        <p:spPr>
          <a:xfrm flipH="false" flipV="false" rot="0">
            <a:off x="5172407" y="1673132"/>
            <a:ext cx="3646971" cy="3646971"/>
          </a:xfrm>
          <a:custGeom>
            <a:avLst/>
            <a:gdLst/>
            <a:ahLst/>
            <a:cxnLst/>
            <a:rect r="r" b="b" t="t" l="l"/>
            <a:pathLst>
              <a:path h="3646971" w="3646971">
                <a:moveTo>
                  <a:pt x="0" y="0"/>
                </a:moveTo>
                <a:lnTo>
                  <a:pt x="3646971" y="0"/>
                </a:lnTo>
                <a:lnTo>
                  <a:pt x="3646971" y="3646971"/>
                </a:lnTo>
                <a:lnTo>
                  <a:pt x="0" y="3646971"/>
                </a:lnTo>
                <a:lnTo>
                  <a:pt x="0" y="0"/>
                </a:lnTo>
                <a:close/>
              </a:path>
            </a:pathLst>
          </a:custGeom>
          <a:blipFill>
            <a:blip r:embed="rId3"/>
            <a:stretch>
              <a:fillRect l="0" t="0" r="0" b="0"/>
            </a:stretch>
          </a:blipFill>
        </p:spPr>
      </p:sp>
      <p:sp>
        <p:nvSpPr>
          <p:cNvPr name="Freeform 4" id="4"/>
          <p:cNvSpPr/>
          <p:nvPr/>
        </p:nvSpPr>
        <p:spPr>
          <a:xfrm flipH="false" flipV="false" rot="0">
            <a:off x="4112573" y="7848518"/>
            <a:ext cx="12312453" cy="2132207"/>
          </a:xfrm>
          <a:custGeom>
            <a:avLst/>
            <a:gdLst/>
            <a:ahLst/>
            <a:cxnLst/>
            <a:rect r="r" b="b" t="t" l="l"/>
            <a:pathLst>
              <a:path h="2132207" w="12312453">
                <a:moveTo>
                  <a:pt x="0" y="0"/>
                </a:moveTo>
                <a:lnTo>
                  <a:pt x="12312453" y="0"/>
                </a:lnTo>
                <a:lnTo>
                  <a:pt x="12312453" y="2132207"/>
                </a:lnTo>
                <a:lnTo>
                  <a:pt x="0" y="2132207"/>
                </a:lnTo>
                <a:lnTo>
                  <a:pt x="0" y="0"/>
                </a:lnTo>
                <a:close/>
              </a:path>
            </a:pathLst>
          </a:custGeom>
          <a:blipFill>
            <a:blip r:embed="rId4"/>
            <a:stretch>
              <a:fillRect l="0" t="0" r="0" b="0"/>
            </a:stretch>
          </a:blipFill>
        </p:spPr>
      </p:sp>
      <p:sp>
        <p:nvSpPr>
          <p:cNvPr name="TextBox 5" id="5"/>
          <p:cNvSpPr txBox="true"/>
          <p:nvPr/>
        </p:nvSpPr>
        <p:spPr>
          <a:xfrm rot="0">
            <a:off x="10031497" y="3865421"/>
            <a:ext cx="5584144" cy="865701"/>
          </a:xfrm>
          <a:prstGeom prst="rect">
            <a:avLst/>
          </a:prstGeom>
        </p:spPr>
        <p:txBody>
          <a:bodyPr anchor="t" rtlCol="false" tIns="0" lIns="0" bIns="0" rIns="0">
            <a:spAutoFit/>
          </a:bodyPr>
          <a:lstStyle/>
          <a:p>
            <a:pPr algn="ctr">
              <a:lnSpc>
                <a:spcPts val="7237"/>
              </a:lnSpc>
              <a:spcBef>
                <a:spcPct val="0"/>
              </a:spcBef>
            </a:pPr>
            <a:r>
              <a:rPr lang="en-US" sz="5169">
                <a:solidFill>
                  <a:srgbClr val="000000"/>
                </a:solidFill>
                <a:latin typeface="Open Sans Bold"/>
              </a:rPr>
              <a:t>CLICK THE IMAGE</a:t>
            </a:r>
          </a:p>
        </p:txBody>
      </p:sp>
      <p:sp>
        <p:nvSpPr>
          <p:cNvPr name="TextBox 6" id="6"/>
          <p:cNvSpPr txBox="true"/>
          <p:nvPr/>
        </p:nvSpPr>
        <p:spPr>
          <a:xfrm rot="0">
            <a:off x="3656054" y="7111294"/>
            <a:ext cx="2659559" cy="498009"/>
          </a:xfrm>
          <a:prstGeom prst="rect">
            <a:avLst/>
          </a:prstGeom>
        </p:spPr>
        <p:txBody>
          <a:bodyPr anchor="t" rtlCol="false" tIns="0" lIns="0" bIns="0" rIns="0">
            <a:spAutoFit/>
          </a:bodyPr>
          <a:lstStyle/>
          <a:p>
            <a:pPr algn="ctr">
              <a:lnSpc>
                <a:spcPts val="4050"/>
              </a:lnSpc>
              <a:spcBef>
                <a:spcPct val="0"/>
              </a:spcBef>
            </a:pPr>
            <a:r>
              <a:rPr lang="en-US" sz="2893">
                <a:solidFill>
                  <a:srgbClr val="000000"/>
                </a:solidFill>
                <a:latin typeface="Open Sans Bold"/>
              </a:rPr>
              <a:t>SOURCE CODE:</a:t>
            </a:r>
          </a:p>
        </p:txBody>
      </p:sp>
      <p:sp>
        <p:nvSpPr>
          <p:cNvPr name="TextBox 7" id="7"/>
          <p:cNvSpPr txBox="true"/>
          <p:nvPr/>
        </p:nvSpPr>
        <p:spPr>
          <a:xfrm rot="0">
            <a:off x="9307611" y="5095875"/>
            <a:ext cx="7359138" cy="948829"/>
          </a:xfrm>
          <a:prstGeom prst="rect">
            <a:avLst/>
          </a:prstGeom>
        </p:spPr>
        <p:txBody>
          <a:bodyPr anchor="t" rtlCol="false" tIns="0" lIns="0" bIns="0" rIns="0">
            <a:spAutoFit/>
          </a:bodyPr>
          <a:lstStyle/>
          <a:p>
            <a:pPr algn="ctr" marL="0" indent="0" lvl="0">
              <a:lnSpc>
                <a:spcPts val="3877"/>
              </a:lnSpc>
              <a:spcBef>
                <a:spcPct val="0"/>
              </a:spcBef>
            </a:pPr>
            <a:r>
              <a:rPr lang="en-US" sz="2769" strike="noStrike" u="none">
                <a:solidFill>
                  <a:srgbClr val="000000"/>
                </a:solidFill>
                <a:latin typeface="Open Sans"/>
              </a:rPr>
              <a:t>JavaScript code changes the opacity of images on hover for visual feedback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18968" y="1760572"/>
            <a:ext cx="14650064" cy="7379489"/>
            <a:chOff x="0" y="0"/>
            <a:chExt cx="4491524" cy="2262458"/>
          </a:xfrm>
        </p:grpSpPr>
        <p:sp>
          <p:nvSpPr>
            <p:cNvPr name="Freeform 4" id="4"/>
            <p:cNvSpPr/>
            <p:nvPr/>
          </p:nvSpPr>
          <p:spPr>
            <a:xfrm flipH="false" flipV="false" rot="0">
              <a:off x="0" y="0"/>
              <a:ext cx="4491524" cy="2262458"/>
            </a:xfrm>
            <a:custGeom>
              <a:avLst/>
              <a:gdLst/>
              <a:ahLst/>
              <a:cxnLst/>
              <a:rect r="r" b="b" t="t" l="l"/>
              <a:pathLst>
                <a:path h="2262458" w="4491524">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name="TextBox 5" id="5"/>
            <p:cNvSpPr txBox="true"/>
            <p:nvPr/>
          </p:nvSpPr>
          <p:spPr>
            <a:xfrm>
              <a:off x="0" y="-38100"/>
              <a:ext cx="4491524" cy="2300558"/>
            </a:xfrm>
            <a:prstGeom prst="rect">
              <a:avLst/>
            </a:prstGeom>
          </p:spPr>
          <p:txBody>
            <a:bodyPr anchor="ctr" rtlCol="false" tIns="50800" lIns="50800" bIns="50800" rIns="50800"/>
            <a:lstStyle/>
            <a:p>
              <a:pPr algn="ctr">
                <a:lnSpc>
                  <a:spcPts val="3350"/>
                </a:lnSpc>
              </a:pPr>
            </a:p>
          </p:txBody>
        </p:sp>
      </p:grpSp>
      <p:sp>
        <p:nvSpPr>
          <p:cNvPr name="Freeform 6" id="6"/>
          <p:cNvSpPr/>
          <p:nvPr/>
        </p:nvSpPr>
        <p:spPr>
          <a:xfrm flipH="false" flipV="false" rot="0">
            <a:off x="209671" y="6753080"/>
            <a:ext cx="3584090" cy="3192451"/>
          </a:xfrm>
          <a:custGeom>
            <a:avLst/>
            <a:gdLst/>
            <a:ahLst/>
            <a:cxnLst/>
            <a:rect r="r" b="b" t="t" l="l"/>
            <a:pathLst>
              <a:path h="3192451" w="3584090">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7982">
            <a:off x="14323702" y="511342"/>
            <a:ext cx="3160431" cy="3028267"/>
          </a:xfrm>
          <a:custGeom>
            <a:avLst/>
            <a:gdLst/>
            <a:ahLst/>
            <a:cxnLst/>
            <a:rect r="r" b="b" t="t" l="l"/>
            <a:pathLst>
              <a:path h="3028267" w="3160431">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255558" y="2630153"/>
            <a:ext cx="12443555" cy="880109"/>
          </a:xfrm>
          <a:prstGeom prst="rect">
            <a:avLst/>
          </a:prstGeom>
        </p:spPr>
        <p:txBody>
          <a:bodyPr anchor="t" rtlCol="false" tIns="0" lIns="0" bIns="0" rIns="0">
            <a:spAutoFit/>
          </a:bodyPr>
          <a:lstStyle/>
          <a:p>
            <a:pPr algn="ctr" marL="0" indent="0" lvl="0">
              <a:lnSpc>
                <a:spcPts val="7140"/>
              </a:lnSpc>
              <a:spcBef>
                <a:spcPct val="0"/>
              </a:spcBef>
            </a:pPr>
            <a:r>
              <a:rPr lang="en-US" sz="5100">
                <a:solidFill>
                  <a:srgbClr val="01070A"/>
                </a:solidFill>
                <a:latin typeface="Carelia"/>
              </a:rPr>
              <a:t>Attraction Rating and booking module</a:t>
            </a:r>
          </a:p>
        </p:txBody>
      </p:sp>
      <p:sp>
        <p:nvSpPr>
          <p:cNvPr name="TextBox 9" id="9"/>
          <p:cNvSpPr txBox="true"/>
          <p:nvPr/>
        </p:nvSpPr>
        <p:spPr>
          <a:xfrm rot="0">
            <a:off x="3511354" y="5402692"/>
            <a:ext cx="12747292" cy="2267585"/>
          </a:xfrm>
          <a:prstGeom prst="rect">
            <a:avLst/>
          </a:prstGeom>
        </p:spPr>
        <p:txBody>
          <a:bodyPr anchor="t" rtlCol="false" tIns="0" lIns="0" bIns="0" rIns="0">
            <a:spAutoFit/>
          </a:bodyPr>
          <a:lstStyle/>
          <a:p>
            <a:pPr algn="l">
              <a:lnSpc>
                <a:spcPts val="3640"/>
              </a:lnSpc>
            </a:pPr>
            <a:r>
              <a:rPr lang="en-US" sz="2600">
                <a:solidFill>
                  <a:srgbClr val="01070A"/>
                </a:solidFill>
                <a:latin typeface="Dosis"/>
              </a:rPr>
              <a:t>Our Attraction Rating and Booking Module offers a streamlined experience for travelers to rate and book attractions effortlessly. Users can explore attractions, read real-time reviews, and make bookings directly through the module. This integrated approach simplifies the decision-making process and enhances the overall user experience, making it easier to plan and enjoy your trip.</a:t>
            </a:r>
          </a:p>
          <a:p>
            <a:pPr algn="ctr">
              <a:lnSpc>
                <a:spcPts val="3640"/>
              </a:lnSpc>
            </a:pPr>
          </a:p>
        </p:txBody>
      </p:sp>
      <p:grpSp>
        <p:nvGrpSpPr>
          <p:cNvPr name="Group 10" id="10"/>
          <p:cNvGrpSpPr/>
          <p:nvPr/>
        </p:nvGrpSpPr>
        <p:grpSpPr>
          <a:xfrm rot="0">
            <a:off x="2255558" y="4404872"/>
            <a:ext cx="4167278" cy="647248"/>
            <a:chOff x="0" y="0"/>
            <a:chExt cx="1008606" cy="156653"/>
          </a:xfrm>
        </p:grpSpPr>
        <p:sp>
          <p:nvSpPr>
            <p:cNvPr name="Freeform 11" id="11"/>
            <p:cNvSpPr/>
            <p:nvPr/>
          </p:nvSpPr>
          <p:spPr>
            <a:xfrm flipH="false" flipV="false" rot="0">
              <a:off x="0" y="0"/>
              <a:ext cx="1008606" cy="156653"/>
            </a:xfrm>
            <a:custGeom>
              <a:avLst/>
              <a:gdLst/>
              <a:ahLst/>
              <a:cxnLst/>
              <a:rect r="r" b="b" t="t" l="l"/>
              <a:pathLst>
                <a:path h="156653" w="1008606">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name="TextBox 12" id="12"/>
            <p:cNvSpPr txBox="true"/>
            <p:nvPr/>
          </p:nvSpPr>
          <p:spPr>
            <a:xfrm>
              <a:off x="0" y="-57150"/>
              <a:ext cx="1008606" cy="213803"/>
            </a:xfrm>
            <a:prstGeom prst="rect">
              <a:avLst/>
            </a:prstGeom>
          </p:spPr>
          <p:txBody>
            <a:bodyPr anchor="ctr" rtlCol="false" tIns="50800" lIns="50800" bIns="50800" rIns="50800"/>
            <a:lstStyle/>
            <a:p>
              <a:pPr algn="ctr">
                <a:lnSpc>
                  <a:spcPts val="4200"/>
                </a:lnSpc>
              </a:pPr>
              <a:r>
                <a:rPr lang="en-US" sz="3000">
                  <a:solidFill>
                    <a:srgbClr val="FFFFFF"/>
                  </a:solidFill>
                  <a:latin typeface="Dosis"/>
                </a:rPr>
                <a:t>Introduction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1897558" y="3281266"/>
            <a:ext cx="3283874" cy="5122453"/>
            <a:chOff x="0" y="0"/>
            <a:chExt cx="1006794" cy="1570479"/>
          </a:xfrm>
        </p:grpSpPr>
        <p:sp>
          <p:nvSpPr>
            <p:cNvPr name="Freeform 4" id="4"/>
            <p:cNvSpPr/>
            <p:nvPr/>
          </p:nvSpPr>
          <p:spPr>
            <a:xfrm flipH="false" flipV="false" rot="0">
              <a:off x="0" y="0"/>
              <a:ext cx="1006794" cy="1570479"/>
            </a:xfrm>
            <a:custGeom>
              <a:avLst/>
              <a:gdLst/>
              <a:ahLst/>
              <a:cxnLst/>
              <a:rect r="r" b="b" t="t" l="l"/>
              <a:pathLst>
                <a:path h="1570479" w="1006794">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1006794" cy="161810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795706" y="3150740"/>
            <a:ext cx="3283874" cy="5202453"/>
            <a:chOff x="0" y="0"/>
            <a:chExt cx="1006794" cy="1595006"/>
          </a:xfrm>
        </p:grpSpPr>
        <p:sp>
          <p:nvSpPr>
            <p:cNvPr name="Freeform 7" id="7"/>
            <p:cNvSpPr/>
            <p:nvPr/>
          </p:nvSpPr>
          <p:spPr>
            <a:xfrm flipH="false" flipV="false" rot="0">
              <a:off x="0" y="0"/>
              <a:ext cx="1006794" cy="1595006"/>
            </a:xfrm>
            <a:custGeom>
              <a:avLst/>
              <a:gdLst/>
              <a:ahLst/>
              <a:cxnLst/>
              <a:rect r="r" b="b" t="t" l="l"/>
              <a:pathLst>
                <a:path h="1595006" w="1006794">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1006794" cy="1642631"/>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78655">
            <a:off x="2561380" y="2956369"/>
            <a:ext cx="1752527" cy="388742"/>
          </a:xfrm>
          <a:custGeom>
            <a:avLst/>
            <a:gdLst/>
            <a:ahLst/>
            <a:cxnLst/>
            <a:rect r="r" b="b" t="t" l="l"/>
            <a:pathLst>
              <a:path h="388742" w="1752527">
                <a:moveTo>
                  <a:pt x="0" y="0"/>
                </a:moveTo>
                <a:lnTo>
                  <a:pt x="1752527" y="0"/>
                </a:lnTo>
                <a:lnTo>
                  <a:pt x="1752527" y="388742"/>
                </a:lnTo>
                <a:lnTo>
                  <a:pt x="0" y="388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921065" y="5954336"/>
            <a:ext cx="3117981" cy="3106643"/>
          </a:xfrm>
          <a:custGeom>
            <a:avLst/>
            <a:gdLst/>
            <a:ahLst/>
            <a:cxnLst/>
            <a:rect r="r" b="b" t="t" l="l"/>
            <a:pathLst>
              <a:path h="3106643" w="3117981">
                <a:moveTo>
                  <a:pt x="0" y="0"/>
                </a:moveTo>
                <a:lnTo>
                  <a:pt x="3117981" y="0"/>
                </a:lnTo>
                <a:lnTo>
                  <a:pt x="3117981" y="3106643"/>
                </a:lnTo>
                <a:lnTo>
                  <a:pt x="0" y="3106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024394" y="2507726"/>
            <a:ext cx="2815734" cy="3212974"/>
          </a:xfrm>
          <a:custGeom>
            <a:avLst/>
            <a:gdLst/>
            <a:ahLst/>
            <a:cxnLst/>
            <a:rect r="r" b="b" t="t" l="l"/>
            <a:pathLst>
              <a:path h="3212974" w="2815734">
                <a:moveTo>
                  <a:pt x="0" y="0"/>
                </a:moveTo>
                <a:lnTo>
                  <a:pt x="2815734" y="0"/>
                </a:lnTo>
                <a:lnTo>
                  <a:pt x="2815734" y="3212974"/>
                </a:lnTo>
                <a:lnTo>
                  <a:pt x="0" y="32129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999048">
            <a:off x="5406865" y="3934666"/>
            <a:ext cx="2287365" cy="777704"/>
          </a:xfrm>
          <a:custGeom>
            <a:avLst/>
            <a:gdLst/>
            <a:ahLst/>
            <a:cxnLst/>
            <a:rect r="r" b="b" t="t" l="l"/>
            <a:pathLst>
              <a:path h="777704" w="2287365">
                <a:moveTo>
                  <a:pt x="0" y="0"/>
                </a:moveTo>
                <a:lnTo>
                  <a:pt x="2287364" y="0"/>
                </a:lnTo>
                <a:lnTo>
                  <a:pt x="2287364"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2843482">
            <a:off x="5166969" y="6013813"/>
            <a:ext cx="2287365" cy="777704"/>
          </a:xfrm>
          <a:custGeom>
            <a:avLst/>
            <a:gdLst/>
            <a:ahLst/>
            <a:cxnLst/>
            <a:rect r="r" b="b" t="t" l="l"/>
            <a:pathLst>
              <a:path h="777704" w="2287365">
                <a:moveTo>
                  <a:pt x="0" y="0"/>
                </a:moveTo>
                <a:lnTo>
                  <a:pt x="2287365" y="0"/>
                </a:lnTo>
                <a:lnTo>
                  <a:pt x="2287365"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039046" y="6481400"/>
            <a:ext cx="1894813" cy="299725"/>
          </a:xfrm>
          <a:custGeom>
            <a:avLst/>
            <a:gdLst/>
            <a:ahLst/>
            <a:cxnLst/>
            <a:rect r="r" b="b" t="t" l="l"/>
            <a:pathLst>
              <a:path h="299725" w="1894813">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234807">
            <a:off x="9911006" y="8179645"/>
            <a:ext cx="1894813" cy="299725"/>
          </a:xfrm>
          <a:custGeom>
            <a:avLst/>
            <a:gdLst/>
            <a:ahLst/>
            <a:cxnLst/>
            <a:rect r="r" b="b" t="t" l="l"/>
            <a:pathLst>
              <a:path h="299725" w="1894813">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true" flipV="false" rot="-2790442">
            <a:off x="10961271" y="3355675"/>
            <a:ext cx="949534" cy="778618"/>
          </a:xfrm>
          <a:custGeom>
            <a:avLst/>
            <a:gdLst/>
            <a:ahLst/>
            <a:cxnLst/>
            <a:rect r="r" b="b" t="t" l="l"/>
            <a:pathLst>
              <a:path h="778618" w="949534">
                <a:moveTo>
                  <a:pt x="949535" y="0"/>
                </a:moveTo>
                <a:lnTo>
                  <a:pt x="0" y="0"/>
                </a:lnTo>
                <a:lnTo>
                  <a:pt x="0" y="778618"/>
                </a:lnTo>
                <a:lnTo>
                  <a:pt x="949535" y="778618"/>
                </a:lnTo>
                <a:lnTo>
                  <a:pt x="94953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2248239" y="6402665"/>
            <a:ext cx="2378808" cy="1414130"/>
          </a:xfrm>
          <a:custGeom>
            <a:avLst/>
            <a:gdLst/>
            <a:ahLst/>
            <a:cxnLst/>
            <a:rect r="r" b="b" t="t" l="l"/>
            <a:pathLst>
              <a:path h="1414130" w="2378808">
                <a:moveTo>
                  <a:pt x="0" y="0"/>
                </a:moveTo>
                <a:lnTo>
                  <a:pt x="2378808" y="0"/>
                </a:lnTo>
                <a:lnTo>
                  <a:pt x="2378808" y="1414131"/>
                </a:lnTo>
                <a:lnTo>
                  <a:pt x="0" y="141413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12248184" y="5859933"/>
            <a:ext cx="5273209" cy="1249797"/>
          </a:xfrm>
          <a:custGeom>
            <a:avLst/>
            <a:gdLst/>
            <a:ahLst/>
            <a:cxnLst/>
            <a:rect r="r" b="b" t="t" l="l"/>
            <a:pathLst>
              <a:path h="1249797" w="5273209">
                <a:moveTo>
                  <a:pt x="0" y="0"/>
                </a:moveTo>
                <a:lnTo>
                  <a:pt x="5273208" y="0"/>
                </a:lnTo>
                <a:lnTo>
                  <a:pt x="5273208" y="1249798"/>
                </a:lnTo>
                <a:lnTo>
                  <a:pt x="0" y="1249798"/>
                </a:lnTo>
                <a:lnTo>
                  <a:pt x="0" y="0"/>
                </a:lnTo>
                <a:close/>
              </a:path>
            </a:pathLst>
          </a:custGeom>
          <a:blipFill>
            <a:blip r:embed="rId17"/>
            <a:stretch>
              <a:fillRect l="0" t="0" r="0" b="0"/>
            </a:stretch>
          </a:blipFill>
        </p:spPr>
      </p:sp>
      <p:sp>
        <p:nvSpPr>
          <p:cNvPr name="Freeform 19" id="19"/>
          <p:cNvSpPr/>
          <p:nvPr/>
        </p:nvSpPr>
        <p:spPr>
          <a:xfrm flipH="false" flipV="false" rot="0">
            <a:off x="12185185" y="7458892"/>
            <a:ext cx="4747705" cy="1976717"/>
          </a:xfrm>
          <a:custGeom>
            <a:avLst/>
            <a:gdLst/>
            <a:ahLst/>
            <a:cxnLst/>
            <a:rect r="r" b="b" t="t" l="l"/>
            <a:pathLst>
              <a:path h="1976717" w="4747705">
                <a:moveTo>
                  <a:pt x="0" y="0"/>
                </a:moveTo>
                <a:lnTo>
                  <a:pt x="4747705" y="0"/>
                </a:lnTo>
                <a:lnTo>
                  <a:pt x="4747705" y="1976718"/>
                </a:lnTo>
                <a:lnTo>
                  <a:pt x="0" y="1976718"/>
                </a:lnTo>
                <a:lnTo>
                  <a:pt x="0" y="0"/>
                </a:lnTo>
                <a:close/>
              </a:path>
            </a:pathLst>
          </a:custGeom>
          <a:blipFill>
            <a:blip r:embed="rId18"/>
            <a:stretch>
              <a:fillRect l="0" t="0" r="0" b="0"/>
            </a:stretch>
          </a:blipFill>
        </p:spPr>
      </p:sp>
      <p:sp>
        <p:nvSpPr>
          <p:cNvPr name="Freeform 20" id="20"/>
          <p:cNvSpPr/>
          <p:nvPr/>
        </p:nvSpPr>
        <p:spPr>
          <a:xfrm flipH="false" flipV="false" rot="0">
            <a:off x="12045232" y="3569449"/>
            <a:ext cx="6012720" cy="506096"/>
          </a:xfrm>
          <a:custGeom>
            <a:avLst/>
            <a:gdLst/>
            <a:ahLst/>
            <a:cxnLst/>
            <a:rect r="r" b="b" t="t" l="l"/>
            <a:pathLst>
              <a:path h="506096" w="6012720">
                <a:moveTo>
                  <a:pt x="0" y="0"/>
                </a:moveTo>
                <a:lnTo>
                  <a:pt x="6012719" y="0"/>
                </a:lnTo>
                <a:lnTo>
                  <a:pt x="6012719" y="506096"/>
                </a:lnTo>
                <a:lnTo>
                  <a:pt x="0" y="506096"/>
                </a:lnTo>
                <a:lnTo>
                  <a:pt x="0" y="0"/>
                </a:lnTo>
                <a:close/>
              </a:path>
            </a:pathLst>
          </a:custGeom>
          <a:blipFill>
            <a:blip r:embed="rId19"/>
            <a:stretch>
              <a:fillRect l="0" t="0" r="0" b="0"/>
            </a:stretch>
          </a:blipFill>
        </p:spPr>
      </p:sp>
      <p:sp>
        <p:nvSpPr>
          <p:cNvPr name="TextBox 21" id="21"/>
          <p:cNvSpPr txBox="true"/>
          <p:nvPr/>
        </p:nvSpPr>
        <p:spPr>
          <a:xfrm rot="0">
            <a:off x="5227885" y="1162717"/>
            <a:ext cx="7832231" cy="811309"/>
          </a:xfrm>
          <a:prstGeom prst="rect">
            <a:avLst/>
          </a:prstGeom>
        </p:spPr>
        <p:txBody>
          <a:bodyPr anchor="t" rtlCol="false" tIns="0" lIns="0" bIns="0" rIns="0">
            <a:spAutoFit/>
          </a:bodyPr>
          <a:lstStyle/>
          <a:p>
            <a:pPr algn="ctr" marL="0" indent="0" lvl="0">
              <a:lnSpc>
                <a:spcPts val="6732"/>
              </a:lnSpc>
              <a:spcBef>
                <a:spcPct val="0"/>
              </a:spcBef>
            </a:pPr>
            <a:r>
              <a:rPr lang="en-US" sz="4808">
                <a:solidFill>
                  <a:srgbClr val="01070A"/>
                </a:solidFill>
                <a:latin typeface="Carelia"/>
              </a:rPr>
              <a:t>Attraction Rating</a:t>
            </a:r>
          </a:p>
        </p:txBody>
      </p:sp>
      <p:sp>
        <p:nvSpPr>
          <p:cNvPr name="TextBox 22" id="22"/>
          <p:cNvSpPr txBox="true"/>
          <p:nvPr/>
        </p:nvSpPr>
        <p:spPr>
          <a:xfrm rot="0">
            <a:off x="1795706" y="3449499"/>
            <a:ext cx="3423868" cy="805223"/>
          </a:xfrm>
          <a:prstGeom prst="rect">
            <a:avLst/>
          </a:prstGeom>
        </p:spPr>
        <p:txBody>
          <a:bodyPr anchor="t" rtlCol="false" tIns="0" lIns="0" bIns="0" rIns="0">
            <a:spAutoFit/>
          </a:bodyPr>
          <a:lstStyle/>
          <a:p>
            <a:pPr algn="ctr" marL="0" indent="0" lvl="0">
              <a:lnSpc>
                <a:spcPts val="3282"/>
              </a:lnSpc>
              <a:spcBef>
                <a:spcPct val="0"/>
              </a:spcBef>
            </a:pPr>
            <a:r>
              <a:rPr lang="en-US" sz="2344">
                <a:solidFill>
                  <a:srgbClr val="01070A"/>
                </a:solidFill>
                <a:latin typeface="Carelia"/>
              </a:rPr>
              <a:t>User ratings and reviews</a:t>
            </a:r>
          </a:p>
        </p:txBody>
      </p:sp>
      <p:sp>
        <p:nvSpPr>
          <p:cNvPr name="TextBox 23" id="23"/>
          <p:cNvSpPr txBox="true"/>
          <p:nvPr/>
        </p:nvSpPr>
        <p:spPr>
          <a:xfrm rot="0">
            <a:off x="2182886" y="4348638"/>
            <a:ext cx="2410089" cy="1869496"/>
          </a:xfrm>
          <a:prstGeom prst="rect">
            <a:avLst/>
          </a:prstGeom>
        </p:spPr>
        <p:txBody>
          <a:bodyPr anchor="t" rtlCol="false" tIns="0" lIns="0" bIns="0" rIns="0">
            <a:spAutoFit/>
          </a:bodyPr>
          <a:lstStyle/>
          <a:p>
            <a:pPr algn="ctr">
              <a:lnSpc>
                <a:spcPts val="2481"/>
              </a:lnSpc>
            </a:pPr>
            <a:r>
              <a:rPr lang="en-US" sz="1772">
                <a:solidFill>
                  <a:srgbClr val="01070A"/>
                </a:solidFill>
                <a:latin typeface="Dosis"/>
              </a:rPr>
              <a:t>Users can rate and comment on different attractions, and finally we will get the total rating of the attraction based on the average rating of users.</a:t>
            </a:r>
          </a:p>
        </p:txBody>
      </p:sp>
      <p:sp>
        <p:nvSpPr>
          <p:cNvPr name="TextBox 24" id="24"/>
          <p:cNvSpPr txBox="true"/>
          <p:nvPr/>
        </p:nvSpPr>
        <p:spPr>
          <a:xfrm rot="0">
            <a:off x="8351369" y="3317482"/>
            <a:ext cx="2161783" cy="758062"/>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rPr>
              <a:t>Screening system</a:t>
            </a:r>
          </a:p>
        </p:txBody>
      </p:sp>
      <p:sp>
        <p:nvSpPr>
          <p:cNvPr name="TextBox 25" id="25"/>
          <p:cNvSpPr txBox="true"/>
          <p:nvPr/>
        </p:nvSpPr>
        <p:spPr>
          <a:xfrm rot="0">
            <a:off x="8132927" y="4226146"/>
            <a:ext cx="2598668" cy="926521"/>
          </a:xfrm>
          <a:prstGeom prst="rect">
            <a:avLst/>
          </a:prstGeom>
        </p:spPr>
        <p:txBody>
          <a:bodyPr anchor="t" rtlCol="false" tIns="0" lIns="0" bIns="0" rIns="0">
            <a:spAutoFit/>
          </a:bodyPr>
          <a:lstStyle/>
          <a:p>
            <a:pPr algn="ctr">
              <a:lnSpc>
                <a:spcPts val="2481"/>
              </a:lnSpc>
            </a:pPr>
            <a:r>
              <a:rPr lang="en-US" sz="1772">
                <a:solidFill>
                  <a:srgbClr val="01070A"/>
                </a:solidFill>
                <a:latin typeface="Dosis"/>
              </a:rPr>
              <a:t>Filter different attractions by selecting tag from all seven continents.</a:t>
            </a:r>
          </a:p>
        </p:txBody>
      </p:sp>
      <p:sp>
        <p:nvSpPr>
          <p:cNvPr name="TextBox 26" id="26"/>
          <p:cNvSpPr txBox="true"/>
          <p:nvPr/>
        </p:nvSpPr>
        <p:spPr>
          <a:xfrm rot="0">
            <a:off x="7371103" y="6393140"/>
            <a:ext cx="2161783" cy="331869"/>
          </a:xfrm>
          <a:prstGeom prst="rect">
            <a:avLst/>
          </a:prstGeom>
        </p:spPr>
        <p:txBody>
          <a:bodyPr anchor="t" rtlCol="false" tIns="0" lIns="0" bIns="0" rIns="0">
            <a:spAutoFit/>
          </a:bodyPr>
          <a:lstStyle/>
          <a:p>
            <a:pPr algn="ctr" marL="0" indent="0" lvl="0">
              <a:lnSpc>
                <a:spcPts val="2692"/>
              </a:lnSpc>
            </a:pPr>
            <a:r>
              <a:rPr lang="en-US" sz="2171">
                <a:solidFill>
                  <a:srgbClr val="01070A"/>
                </a:solidFill>
                <a:latin typeface="Carelia"/>
              </a:rPr>
              <a:t>Review</a:t>
            </a:r>
          </a:p>
        </p:txBody>
      </p:sp>
      <p:sp>
        <p:nvSpPr>
          <p:cNvPr name="TextBox 27" id="27"/>
          <p:cNvSpPr txBox="true"/>
          <p:nvPr/>
        </p:nvSpPr>
        <p:spPr>
          <a:xfrm rot="0">
            <a:off x="7472253" y="6686910"/>
            <a:ext cx="2060632" cy="2062291"/>
          </a:xfrm>
          <a:prstGeom prst="rect">
            <a:avLst/>
          </a:prstGeom>
        </p:spPr>
        <p:txBody>
          <a:bodyPr anchor="t" rtlCol="false" tIns="0" lIns="0" bIns="0" rIns="0">
            <a:spAutoFit/>
          </a:bodyPr>
          <a:lstStyle/>
          <a:p>
            <a:pPr algn="ctr">
              <a:lnSpc>
                <a:spcPts val="2355"/>
              </a:lnSpc>
            </a:pPr>
            <a:r>
              <a:rPr lang="en-US" sz="1682">
                <a:solidFill>
                  <a:srgbClr val="01070A"/>
                </a:solidFill>
                <a:latin typeface="Dosis"/>
              </a:rPr>
              <a:t>According to the user's ratings, the reviews that are closest to the average rating are selected as a display. Users will still be able to view other comments.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5555" r="0" b="-5555"/>
            </a:stretch>
          </a:blipFill>
        </p:spPr>
      </p:sp>
      <p:grpSp>
        <p:nvGrpSpPr>
          <p:cNvPr name="Group 3" id="3"/>
          <p:cNvGrpSpPr/>
          <p:nvPr/>
        </p:nvGrpSpPr>
        <p:grpSpPr>
          <a:xfrm rot="0">
            <a:off x="3465865" y="3097048"/>
            <a:ext cx="3283874" cy="4611355"/>
            <a:chOff x="0" y="0"/>
            <a:chExt cx="1006794" cy="1413783"/>
          </a:xfrm>
        </p:grpSpPr>
        <p:sp>
          <p:nvSpPr>
            <p:cNvPr name="Freeform 4" id="4"/>
            <p:cNvSpPr/>
            <p:nvPr/>
          </p:nvSpPr>
          <p:spPr>
            <a:xfrm flipH="false" flipV="false" rot="0">
              <a:off x="0" y="0"/>
              <a:ext cx="1006794" cy="1413783"/>
            </a:xfrm>
            <a:custGeom>
              <a:avLst/>
              <a:gdLst/>
              <a:ahLst/>
              <a:cxnLst/>
              <a:rect r="r" b="b" t="t" l="l"/>
              <a:pathLst>
                <a:path h="1413783" w="1006794">
                  <a:moveTo>
                    <a:pt x="25933" y="0"/>
                  </a:moveTo>
                  <a:lnTo>
                    <a:pt x="980861" y="0"/>
                  </a:lnTo>
                  <a:cubicBezTo>
                    <a:pt x="987739" y="0"/>
                    <a:pt x="994335" y="2732"/>
                    <a:pt x="999198" y="7596"/>
                  </a:cubicBezTo>
                  <a:cubicBezTo>
                    <a:pt x="1004062" y="12459"/>
                    <a:pt x="1006794" y="19055"/>
                    <a:pt x="1006794" y="25933"/>
                  </a:cubicBezTo>
                  <a:lnTo>
                    <a:pt x="1006794" y="1387850"/>
                  </a:lnTo>
                  <a:cubicBezTo>
                    <a:pt x="1006794" y="1394728"/>
                    <a:pt x="1004062" y="1401324"/>
                    <a:pt x="999198" y="1406187"/>
                  </a:cubicBezTo>
                  <a:cubicBezTo>
                    <a:pt x="994335" y="1411051"/>
                    <a:pt x="987739" y="1413783"/>
                    <a:pt x="980861" y="1413783"/>
                  </a:cubicBezTo>
                  <a:lnTo>
                    <a:pt x="25933" y="1413783"/>
                  </a:lnTo>
                  <a:cubicBezTo>
                    <a:pt x="11611" y="1413783"/>
                    <a:pt x="0" y="1402172"/>
                    <a:pt x="0" y="1387850"/>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5" id="5"/>
            <p:cNvSpPr txBox="true"/>
            <p:nvPr/>
          </p:nvSpPr>
          <p:spPr>
            <a:xfrm>
              <a:off x="0" y="-47625"/>
              <a:ext cx="1006794" cy="1461408"/>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2951815" y="3360253"/>
            <a:ext cx="1066105" cy="10661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9" id="9"/>
          <p:cNvSpPr/>
          <p:nvPr/>
        </p:nvSpPr>
        <p:spPr>
          <a:xfrm flipH="false" flipV="false" rot="0">
            <a:off x="4373756" y="3369690"/>
            <a:ext cx="1468090" cy="1577050"/>
          </a:xfrm>
          <a:custGeom>
            <a:avLst/>
            <a:gdLst/>
            <a:ahLst/>
            <a:cxnLst/>
            <a:rect r="r" b="b" t="t" l="l"/>
            <a:pathLst>
              <a:path h="1577050" w="1468090">
                <a:moveTo>
                  <a:pt x="0" y="0"/>
                </a:moveTo>
                <a:lnTo>
                  <a:pt x="1468091" y="0"/>
                </a:lnTo>
                <a:lnTo>
                  <a:pt x="1468091" y="1577051"/>
                </a:lnTo>
                <a:lnTo>
                  <a:pt x="0" y="1577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768613" y="3097048"/>
            <a:ext cx="3283874" cy="4611355"/>
            <a:chOff x="0" y="0"/>
            <a:chExt cx="1006794" cy="1413783"/>
          </a:xfrm>
        </p:grpSpPr>
        <p:sp>
          <p:nvSpPr>
            <p:cNvPr name="Freeform 11" id="11"/>
            <p:cNvSpPr/>
            <p:nvPr/>
          </p:nvSpPr>
          <p:spPr>
            <a:xfrm flipH="false" flipV="false" rot="0">
              <a:off x="0" y="0"/>
              <a:ext cx="1006794" cy="1413783"/>
            </a:xfrm>
            <a:custGeom>
              <a:avLst/>
              <a:gdLst/>
              <a:ahLst/>
              <a:cxnLst/>
              <a:rect r="r" b="b" t="t" l="l"/>
              <a:pathLst>
                <a:path h="1413783" w="1006794">
                  <a:moveTo>
                    <a:pt x="25933" y="0"/>
                  </a:moveTo>
                  <a:lnTo>
                    <a:pt x="980861" y="0"/>
                  </a:lnTo>
                  <a:cubicBezTo>
                    <a:pt x="987739" y="0"/>
                    <a:pt x="994335" y="2732"/>
                    <a:pt x="999198" y="7596"/>
                  </a:cubicBezTo>
                  <a:cubicBezTo>
                    <a:pt x="1004062" y="12459"/>
                    <a:pt x="1006794" y="19055"/>
                    <a:pt x="1006794" y="25933"/>
                  </a:cubicBezTo>
                  <a:lnTo>
                    <a:pt x="1006794" y="1387850"/>
                  </a:lnTo>
                  <a:cubicBezTo>
                    <a:pt x="1006794" y="1394728"/>
                    <a:pt x="1004062" y="1401324"/>
                    <a:pt x="999198" y="1406187"/>
                  </a:cubicBezTo>
                  <a:cubicBezTo>
                    <a:pt x="994335" y="1411051"/>
                    <a:pt x="987739" y="1413783"/>
                    <a:pt x="980861" y="1413783"/>
                  </a:cubicBezTo>
                  <a:lnTo>
                    <a:pt x="25933" y="1413783"/>
                  </a:lnTo>
                  <a:cubicBezTo>
                    <a:pt x="11611" y="1413783"/>
                    <a:pt x="0" y="1402172"/>
                    <a:pt x="0" y="1387850"/>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12" id="12"/>
            <p:cNvSpPr txBox="true"/>
            <p:nvPr/>
          </p:nvSpPr>
          <p:spPr>
            <a:xfrm>
              <a:off x="0" y="-47625"/>
              <a:ext cx="1006794" cy="1461408"/>
            </a:xfrm>
            <a:prstGeom prst="rect">
              <a:avLst/>
            </a:prstGeom>
          </p:spPr>
          <p:txBody>
            <a:bodyPr anchor="ctr" rtlCol="false" tIns="50800" lIns="50800" bIns="50800" rIns="50800"/>
            <a:lstStyle/>
            <a:p>
              <a:pPr algn="ctr">
                <a:lnSpc>
                  <a:spcPts val="3210"/>
                </a:lnSpc>
              </a:pPr>
            </a:p>
          </p:txBody>
        </p:sp>
      </p:grpSp>
      <p:grpSp>
        <p:nvGrpSpPr>
          <p:cNvPr name="Group 13" id="13"/>
          <p:cNvGrpSpPr/>
          <p:nvPr/>
        </p:nvGrpSpPr>
        <p:grpSpPr>
          <a:xfrm rot="0">
            <a:off x="7254563" y="3360253"/>
            <a:ext cx="1066105" cy="10661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grpSp>
        <p:nvGrpSpPr>
          <p:cNvPr name="Group 16" id="16"/>
          <p:cNvGrpSpPr/>
          <p:nvPr/>
        </p:nvGrpSpPr>
        <p:grpSpPr>
          <a:xfrm rot="0">
            <a:off x="12052311" y="3097048"/>
            <a:ext cx="3283874" cy="4611355"/>
            <a:chOff x="0" y="0"/>
            <a:chExt cx="1006794" cy="1413783"/>
          </a:xfrm>
        </p:grpSpPr>
        <p:sp>
          <p:nvSpPr>
            <p:cNvPr name="Freeform 17" id="17"/>
            <p:cNvSpPr/>
            <p:nvPr/>
          </p:nvSpPr>
          <p:spPr>
            <a:xfrm flipH="false" flipV="false" rot="0">
              <a:off x="0" y="0"/>
              <a:ext cx="1006794" cy="1413783"/>
            </a:xfrm>
            <a:custGeom>
              <a:avLst/>
              <a:gdLst/>
              <a:ahLst/>
              <a:cxnLst/>
              <a:rect r="r" b="b" t="t" l="l"/>
              <a:pathLst>
                <a:path h="1413783" w="1006794">
                  <a:moveTo>
                    <a:pt x="25933" y="0"/>
                  </a:moveTo>
                  <a:lnTo>
                    <a:pt x="980861" y="0"/>
                  </a:lnTo>
                  <a:cubicBezTo>
                    <a:pt x="987739" y="0"/>
                    <a:pt x="994335" y="2732"/>
                    <a:pt x="999198" y="7596"/>
                  </a:cubicBezTo>
                  <a:cubicBezTo>
                    <a:pt x="1004062" y="12459"/>
                    <a:pt x="1006794" y="19055"/>
                    <a:pt x="1006794" y="25933"/>
                  </a:cubicBezTo>
                  <a:lnTo>
                    <a:pt x="1006794" y="1387850"/>
                  </a:lnTo>
                  <a:cubicBezTo>
                    <a:pt x="1006794" y="1394728"/>
                    <a:pt x="1004062" y="1401324"/>
                    <a:pt x="999198" y="1406187"/>
                  </a:cubicBezTo>
                  <a:cubicBezTo>
                    <a:pt x="994335" y="1411051"/>
                    <a:pt x="987739" y="1413783"/>
                    <a:pt x="980861" y="1413783"/>
                  </a:cubicBezTo>
                  <a:lnTo>
                    <a:pt x="25933" y="1413783"/>
                  </a:lnTo>
                  <a:cubicBezTo>
                    <a:pt x="11611" y="1413783"/>
                    <a:pt x="0" y="1402172"/>
                    <a:pt x="0" y="1387850"/>
                  </a:cubicBezTo>
                  <a:lnTo>
                    <a:pt x="0" y="25933"/>
                  </a:lnTo>
                  <a:cubicBezTo>
                    <a:pt x="0" y="19055"/>
                    <a:pt x="2732" y="12459"/>
                    <a:pt x="7596" y="7596"/>
                  </a:cubicBezTo>
                  <a:cubicBezTo>
                    <a:pt x="12459" y="2732"/>
                    <a:pt x="19055" y="0"/>
                    <a:pt x="25933" y="0"/>
                  </a:cubicBezTo>
                  <a:close/>
                </a:path>
              </a:pathLst>
            </a:custGeom>
            <a:solidFill>
              <a:srgbClr val="FFFFFF"/>
            </a:solidFill>
            <a:ln w="66675" cap="sq">
              <a:solidFill>
                <a:srgbClr val="000000"/>
              </a:solidFill>
              <a:prstDash val="solid"/>
              <a:miter/>
            </a:ln>
          </p:spPr>
        </p:sp>
        <p:sp>
          <p:nvSpPr>
            <p:cNvPr name="TextBox 18" id="18"/>
            <p:cNvSpPr txBox="true"/>
            <p:nvPr/>
          </p:nvSpPr>
          <p:spPr>
            <a:xfrm>
              <a:off x="0" y="-47625"/>
              <a:ext cx="1006794" cy="1461408"/>
            </a:xfrm>
            <a:prstGeom prst="rect">
              <a:avLst/>
            </a:prstGeom>
          </p:spPr>
          <p:txBody>
            <a:bodyPr anchor="ctr" rtlCol="false" tIns="50800" lIns="50800" bIns="50800" rIns="50800"/>
            <a:lstStyle/>
            <a:p>
              <a:pPr algn="ctr">
                <a:lnSpc>
                  <a:spcPts val="3210"/>
                </a:lnSpc>
              </a:pPr>
            </a:p>
          </p:txBody>
        </p:sp>
      </p:grpSp>
      <p:grpSp>
        <p:nvGrpSpPr>
          <p:cNvPr name="Group 19" id="19"/>
          <p:cNvGrpSpPr/>
          <p:nvPr/>
        </p:nvGrpSpPr>
        <p:grpSpPr>
          <a:xfrm rot="0">
            <a:off x="11538262" y="3360253"/>
            <a:ext cx="1066105" cy="10661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2" id="22"/>
          <p:cNvSpPr/>
          <p:nvPr/>
        </p:nvSpPr>
        <p:spPr>
          <a:xfrm flipH="false" flipV="false" rot="0">
            <a:off x="8922512" y="3369690"/>
            <a:ext cx="1287446" cy="1577050"/>
          </a:xfrm>
          <a:custGeom>
            <a:avLst/>
            <a:gdLst/>
            <a:ahLst/>
            <a:cxnLst/>
            <a:rect r="r" b="b" t="t" l="l"/>
            <a:pathLst>
              <a:path h="1577050" w="1287446">
                <a:moveTo>
                  <a:pt x="0" y="0"/>
                </a:moveTo>
                <a:lnTo>
                  <a:pt x="1287446" y="0"/>
                </a:lnTo>
                <a:lnTo>
                  <a:pt x="1287446" y="1577051"/>
                </a:lnTo>
                <a:lnTo>
                  <a:pt x="0" y="1577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3086769" y="3424821"/>
            <a:ext cx="1214958" cy="1386363"/>
          </a:xfrm>
          <a:custGeom>
            <a:avLst/>
            <a:gdLst/>
            <a:ahLst/>
            <a:cxnLst/>
            <a:rect r="r" b="b" t="t" l="l"/>
            <a:pathLst>
              <a:path h="1386363" w="1214958">
                <a:moveTo>
                  <a:pt x="0" y="0"/>
                </a:moveTo>
                <a:lnTo>
                  <a:pt x="1214958" y="0"/>
                </a:lnTo>
                <a:lnTo>
                  <a:pt x="1214958" y="1386362"/>
                </a:lnTo>
                <a:lnTo>
                  <a:pt x="0" y="1386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4076256" y="71899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6148747" y="1219539"/>
            <a:ext cx="5990506"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Booking</a:t>
            </a:r>
          </a:p>
        </p:txBody>
      </p:sp>
      <p:sp>
        <p:nvSpPr>
          <p:cNvPr name="TextBox 27" id="27"/>
          <p:cNvSpPr txBox="true"/>
          <p:nvPr/>
        </p:nvSpPr>
        <p:spPr>
          <a:xfrm rot="0">
            <a:off x="3603391" y="5171758"/>
            <a:ext cx="3008821" cy="1884044"/>
          </a:xfrm>
          <a:prstGeom prst="rect">
            <a:avLst/>
          </a:prstGeom>
        </p:spPr>
        <p:txBody>
          <a:bodyPr anchor="t" rtlCol="false" tIns="0" lIns="0" bIns="0" rIns="0">
            <a:spAutoFit/>
          </a:bodyPr>
          <a:lstStyle/>
          <a:p>
            <a:pPr algn="ctr">
              <a:lnSpc>
                <a:spcPts val="3780"/>
              </a:lnSpc>
            </a:pPr>
            <a:r>
              <a:rPr lang="en-US" sz="2700">
                <a:solidFill>
                  <a:srgbClr val="01070A"/>
                </a:solidFill>
                <a:latin typeface="Dosis"/>
              </a:rPr>
              <a:t>Select your desired attraction and click to enter the booking page.</a:t>
            </a:r>
          </a:p>
        </p:txBody>
      </p:sp>
      <p:sp>
        <p:nvSpPr>
          <p:cNvPr name="TextBox 28" id="28"/>
          <p:cNvSpPr txBox="true"/>
          <p:nvPr/>
        </p:nvSpPr>
        <p:spPr>
          <a:xfrm rot="0">
            <a:off x="2966040"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rPr>
              <a:t>01</a:t>
            </a:r>
          </a:p>
        </p:txBody>
      </p:sp>
      <p:sp>
        <p:nvSpPr>
          <p:cNvPr name="TextBox 29" id="29"/>
          <p:cNvSpPr txBox="true"/>
          <p:nvPr/>
        </p:nvSpPr>
        <p:spPr>
          <a:xfrm rot="0">
            <a:off x="7906139" y="5171758"/>
            <a:ext cx="3008821" cy="1407795"/>
          </a:xfrm>
          <a:prstGeom prst="rect">
            <a:avLst/>
          </a:prstGeom>
        </p:spPr>
        <p:txBody>
          <a:bodyPr anchor="t" rtlCol="false" tIns="0" lIns="0" bIns="0" rIns="0">
            <a:spAutoFit/>
          </a:bodyPr>
          <a:lstStyle/>
          <a:p>
            <a:pPr algn="ctr">
              <a:lnSpc>
                <a:spcPts val="3779"/>
              </a:lnSpc>
            </a:pPr>
            <a:r>
              <a:rPr lang="en-US" sz="2700">
                <a:solidFill>
                  <a:srgbClr val="01070A"/>
                </a:solidFill>
                <a:latin typeface="Dosis"/>
              </a:rPr>
              <a:t>Fill in your personal information and click "Book Now."</a:t>
            </a:r>
          </a:p>
        </p:txBody>
      </p:sp>
      <p:sp>
        <p:nvSpPr>
          <p:cNvPr name="TextBox 30" id="30"/>
          <p:cNvSpPr txBox="true"/>
          <p:nvPr/>
        </p:nvSpPr>
        <p:spPr>
          <a:xfrm rot="0">
            <a:off x="7287791"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rPr>
              <a:t>02</a:t>
            </a:r>
          </a:p>
        </p:txBody>
      </p:sp>
      <p:sp>
        <p:nvSpPr>
          <p:cNvPr name="TextBox 31" id="31"/>
          <p:cNvSpPr txBox="true"/>
          <p:nvPr/>
        </p:nvSpPr>
        <p:spPr>
          <a:xfrm rot="0">
            <a:off x="12189838" y="5171758"/>
            <a:ext cx="3008821" cy="2360295"/>
          </a:xfrm>
          <a:prstGeom prst="rect">
            <a:avLst/>
          </a:prstGeom>
        </p:spPr>
        <p:txBody>
          <a:bodyPr anchor="t" rtlCol="false" tIns="0" lIns="0" bIns="0" rIns="0">
            <a:spAutoFit/>
          </a:bodyPr>
          <a:lstStyle/>
          <a:p>
            <a:pPr algn="ctr">
              <a:lnSpc>
                <a:spcPts val="3779"/>
              </a:lnSpc>
            </a:pPr>
            <a:r>
              <a:rPr lang="en-US" sz="2700">
                <a:solidFill>
                  <a:srgbClr val="01070A"/>
                </a:solidFill>
                <a:latin typeface="Dosis"/>
              </a:rPr>
              <a:t>Confirm the payment amount and select the appropriate payment method to proceed with the payment.</a:t>
            </a:r>
          </a:p>
        </p:txBody>
      </p:sp>
      <p:sp>
        <p:nvSpPr>
          <p:cNvPr name="TextBox 32" id="32"/>
          <p:cNvSpPr txBox="true"/>
          <p:nvPr/>
        </p:nvSpPr>
        <p:spPr>
          <a:xfrm rot="0">
            <a:off x="11571490" y="3559119"/>
            <a:ext cx="999650" cy="785190"/>
          </a:xfrm>
          <a:prstGeom prst="rect">
            <a:avLst/>
          </a:prstGeom>
        </p:spPr>
        <p:txBody>
          <a:bodyPr anchor="t" rtlCol="false" tIns="0" lIns="0" bIns="0" rIns="0">
            <a:spAutoFit/>
          </a:bodyPr>
          <a:lstStyle/>
          <a:p>
            <a:pPr algn="ctr" marL="0" indent="0" lvl="0">
              <a:lnSpc>
                <a:spcPts val="6596"/>
              </a:lnSpc>
              <a:spcBef>
                <a:spcPct val="0"/>
              </a:spcBef>
            </a:pPr>
            <a:r>
              <a:rPr lang="en-US" sz="4712">
                <a:solidFill>
                  <a:srgbClr val="FFFFFF"/>
                </a:solidFill>
                <a:latin typeface="Carelia"/>
              </a:rPr>
              <a:t>03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18968" y="1760572"/>
            <a:ext cx="14650064" cy="7379489"/>
            <a:chOff x="0" y="0"/>
            <a:chExt cx="4491524" cy="2262458"/>
          </a:xfrm>
        </p:grpSpPr>
        <p:sp>
          <p:nvSpPr>
            <p:cNvPr name="Freeform 4" id="4"/>
            <p:cNvSpPr/>
            <p:nvPr/>
          </p:nvSpPr>
          <p:spPr>
            <a:xfrm flipH="false" flipV="false" rot="0">
              <a:off x="0" y="0"/>
              <a:ext cx="4491524" cy="2262458"/>
            </a:xfrm>
            <a:custGeom>
              <a:avLst/>
              <a:gdLst/>
              <a:ahLst/>
              <a:cxnLst/>
              <a:rect r="r" b="b" t="t" l="l"/>
              <a:pathLst>
                <a:path h="2262458" w="4491524">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name="TextBox 5" id="5"/>
            <p:cNvSpPr txBox="true"/>
            <p:nvPr/>
          </p:nvSpPr>
          <p:spPr>
            <a:xfrm>
              <a:off x="0" y="-38100"/>
              <a:ext cx="4491524" cy="2300558"/>
            </a:xfrm>
            <a:prstGeom prst="rect">
              <a:avLst/>
            </a:prstGeom>
          </p:spPr>
          <p:txBody>
            <a:bodyPr anchor="ctr" rtlCol="false" tIns="50800" lIns="50800" bIns="50800" rIns="50800"/>
            <a:lstStyle/>
            <a:p>
              <a:pPr algn="ctr">
                <a:lnSpc>
                  <a:spcPts val="3350"/>
                </a:lnSpc>
              </a:pPr>
            </a:p>
          </p:txBody>
        </p:sp>
      </p:grpSp>
      <p:sp>
        <p:nvSpPr>
          <p:cNvPr name="Freeform 6" id="6"/>
          <p:cNvSpPr/>
          <p:nvPr/>
        </p:nvSpPr>
        <p:spPr>
          <a:xfrm flipH="false" flipV="false" rot="0">
            <a:off x="209671" y="6753080"/>
            <a:ext cx="3584090" cy="3192451"/>
          </a:xfrm>
          <a:custGeom>
            <a:avLst/>
            <a:gdLst/>
            <a:ahLst/>
            <a:cxnLst/>
            <a:rect r="r" b="b" t="t" l="l"/>
            <a:pathLst>
              <a:path h="3192451" w="3584090">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7982">
            <a:off x="14323702" y="511342"/>
            <a:ext cx="3160431" cy="3028267"/>
          </a:xfrm>
          <a:custGeom>
            <a:avLst/>
            <a:gdLst/>
            <a:ahLst/>
            <a:cxnLst/>
            <a:rect r="r" b="b" t="t" l="l"/>
            <a:pathLst>
              <a:path h="3028267" w="3160431">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001716" y="1901650"/>
            <a:ext cx="12443555" cy="1038225"/>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1070A"/>
                </a:solidFill>
                <a:latin typeface="Carelia"/>
              </a:rPr>
              <a:t> Forum Page</a:t>
            </a:r>
          </a:p>
        </p:txBody>
      </p:sp>
      <p:sp>
        <p:nvSpPr>
          <p:cNvPr name="TextBox 9" id="9"/>
          <p:cNvSpPr txBox="true"/>
          <p:nvPr/>
        </p:nvSpPr>
        <p:spPr>
          <a:xfrm rot="0">
            <a:off x="2770354" y="4210712"/>
            <a:ext cx="12747292" cy="1810385"/>
          </a:xfrm>
          <a:prstGeom prst="rect">
            <a:avLst/>
          </a:prstGeom>
        </p:spPr>
        <p:txBody>
          <a:bodyPr anchor="t" rtlCol="false" tIns="0" lIns="0" bIns="0" rIns="0">
            <a:spAutoFit/>
          </a:bodyPr>
          <a:lstStyle/>
          <a:p>
            <a:pPr algn="l">
              <a:lnSpc>
                <a:spcPts val="3640"/>
              </a:lnSpc>
            </a:pPr>
            <a:r>
              <a:rPr lang="en-US" sz="2600">
                <a:solidFill>
                  <a:srgbClr val="01070A"/>
                </a:solidFill>
                <a:latin typeface="Dosis"/>
              </a:rPr>
              <a:t>In today's digital age, personalized travel web forums have become an important platform for travelers to share their travel experiences and comments. Our proposal aims to add a forum section to our personalized travel web page, providing a space for users to communicate, share and interact. </a:t>
            </a:r>
          </a:p>
          <a:p>
            <a:pPr algn="ctr">
              <a:lnSpc>
                <a:spcPts val="3640"/>
              </a:lnSpc>
            </a:pPr>
          </a:p>
        </p:txBody>
      </p:sp>
      <p:grpSp>
        <p:nvGrpSpPr>
          <p:cNvPr name="Group 10" id="10"/>
          <p:cNvGrpSpPr/>
          <p:nvPr/>
        </p:nvGrpSpPr>
        <p:grpSpPr>
          <a:xfrm rot="0">
            <a:off x="2770354" y="3275482"/>
            <a:ext cx="4167278" cy="647248"/>
            <a:chOff x="0" y="0"/>
            <a:chExt cx="1008606" cy="156653"/>
          </a:xfrm>
        </p:grpSpPr>
        <p:sp>
          <p:nvSpPr>
            <p:cNvPr name="Freeform 11" id="11"/>
            <p:cNvSpPr/>
            <p:nvPr/>
          </p:nvSpPr>
          <p:spPr>
            <a:xfrm flipH="false" flipV="false" rot="0">
              <a:off x="0" y="0"/>
              <a:ext cx="1008606" cy="156653"/>
            </a:xfrm>
            <a:custGeom>
              <a:avLst/>
              <a:gdLst/>
              <a:ahLst/>
              <a:cxnLst/>
              <a:rect r="r" b="b" t="t" l="l"/>
              <a:pathLst>
                <a:path h="156653" w="1008606">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name="TextBox 12" id="12"/>
            <p:cNvSpPr txBox="true"/>
            <p:nvPr/>
          </p:nvSpPr>
          <p:spPr>
            <a:xfrm>
              <a:off x="0" y="-57150"/>
              <a:ext cx="1008606" cy="213803"/>
            </a:xfrm>
            <a:prstGeom prst="rect">
              <a:avLst/>
            </a:prstGeom>
          </p:spPr>
          <p:txBody>
            <a:bodyPr anchor="ctr" rtlCol="false" tIns="50800" lIns="50800" bIns="50800" rIns="50800"/>
            <a:lstStyle/>
            <a:p>
              <a:pPr algn="ctr">
                <a:lnSpc>
                  <a:spcPts val="4200"/>
                </a:lnSpc>
              </a:pPr>
              <a:r>
                <a:rPr lang="en-US" sz="3000">
                  <a:solidFill>
                    <a:srgbClr val="FFFFFF"/>
                  </a:solidFill>
                  <a:latin typeface="Dosis"/>
                </a:rPr>
                <a:t>Introduction </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grpSp>
        <p:nvGrpSpPr>
          <p:cNvPr name="Group 9" id="9"/>
          <p:cNvGrpSpPr/>
          <p:nvPr/>
        </p:nvGrpSpPr>
        <p:grpSpPr>
          <a:xfrm rot="0">
            <a:off x="2398526" y="2126197"/>
            <a:ext cx="1066105" cy="10661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2" id="12"/>
          <p:cNvSpPr/>
          <p:nvPr/>
        </p:nvSpPr>
        <p:spPr>
          <a:xfrm flipH="false" flipV="false" rot="0">
            <a:off x="2594331" y="2406007"/>
            <a:ext cx="674495" cy="506485"/>
          </a:xfrm>
          <a:custGeom>
            <a:avLst/>
            <a:gdLst/>
            <a:ahLst/>
            <a:cxnLst/>
            <a:rect r="r" b="b" t="t" l="l"/>
            <a:pathLst>
              <a:path h="506485" w="674495">
                <a:moveTo>
                  <a:pt x="0" y="0"/>
                </a:moveTo>
                <a:lnTo>
                  <a:pt x="674495" y="0"/>
                </a:lnTo>
                <a:lnTo>
                  <a:pt x="674495" y="506484"/>
                </a:lnTo>
                <a:lnTo>
                  <a:pt x="0" y="506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17286">
            <a:off x="12602582" y="1092687"/>
            <a:ext cx="3828638" cy="4509103"/>
          </a:xfrm>
          <a:custGeom>
            <a:avLst/>
            <a:gdLst/>
            <a:ahLst/>
            <a:cxnLst/>
            <a:rect r="r" b="b" t="t" l="l"/>
            <a:pathLst>
              <a:path h="4509103" w="3828638">
                <a:moveTo>
                  <a:pt x="0" y="0"/>
                </a:moveTo>
                <a:lnTo>
                  <a:pt x="3828638" y="0"/>
                </a:lnTo>
                <a:lnTo>
                  <a:pt x="3828638" y="4509102"/>
                </a:lnTo>
                <a:lnTo>
                  <a:pt x="0" y="4509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464631" y="945097"/>
            <a:ext cx="8894674" cy="1038225"/>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1070A"/>
                </a:solidFill>
                <a:latin typeface="Carelia"/>
              </a:rPr>
              <a:t>Forum - Key Features</a:t>
            </a:r>
          </a:p>
        </p:txBody>
      </p:sp>
      <p:sp>
        <p:nvSpPr>
          <p:cNvPr name="TextBox 16" id="16"/>
          <p:cNvSpPr txBox="true"/>
          <p:nvPr/>
        </p:nvSpPr>
        <p:spPr>
          <a:xfrm rot="0">
            <a:off x="3826966" y="2059522"/>
            <a:ext cx="3577572" cy="669925"/>
          </a:xfrm>
          <a:prstGeom prst="rect">
            <a:avLst/>
          </a:prstGeom>
        </p:spPr>
        <p:txBody>
          <a:bodyPr anchor="t" rtlCol="false" tIns="0" lIns="0" bIns="0" rIns="0">
            <a:spAutoFit/>
          </a:bodyPr>
          <a:lstStyle/>
          <a:p>
            <a:pPr algn="l">
              <a:lnSpc>
                <a:spcPts val="5599"/>
              </a:lnSpc>
            </a:pPr>
            <a:r>
              <a:rPr lang="en-US" sz="3999">
                <a:solidFill>
                  <a:srgbClr val="01070A"/>
                </a:solidFill>
                <a:latin typeface="Dosis Medium"/>
              </a:rPr>
              <a:t>Topic Reading</a:t>
            </a:r>
          </a:p>
        </p:txBody>
      </p:sp>
      <p:sp>
        <p:nvSpPr>
          <p:cNvPr name="TextBox 17" id="17"/>
          <p:cNvSpPr txBox="true"/>
          <p:nvPr/>
        </p:nvSpPr>
        <p:spPr>
          <a:xfrm rot="0">
            <a:off x="3826966" y="2864866"/>
            <a:ext cx="6696355" cy="895985"/>
          </a:xfrm>
          <a:prstGeom prst="rect">
            <a:avLst/>
          </a:prstGeom>
        </p:spPr>
        <p:txBody>
          <a:bodyPr anchor="t" rtlCol="false" tIns="0" lIns="0" bIns="0" rIns="0">
            <a:spAutoFit/>
          </a:bodyPr>
          <a:lstStyle/>
          <a:p>
            <a:pPr algn="just">
              <a:lnSpc>
                <a:spcPts val="3640"/>
              </a:lnSpc>
            </a:pPr>
            <a:r>
              <a:rPr lang="en-US" sz="2600">
                <a:solidFill>
                  <a:srgbClr val="01070A"/>
                </a:solidFill>
                <a:latin typeface="Dosis"/>
              </a:rPr>
              <a:t>Users can get detailed descriptions of attractions, which are stored in SQL.</a:t>
            </a:r>
          </a:p>
        </p:txBody>
      </p:sp>
      <p:grpSp>
        <p:nvGrpSpPr>
          <p:cNvPr name="Group 18" id="18"/>
          <p:cNvGrpSpPr/>
          <p:nvPr/>
        </p:nvGrpSpPr>
        <p:grpSpPr>
          <a:xfrm rot="0">
            <a:off x="2398526" y="4218051"/>
            <a:ext cx="1066105" cy="106610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1" id="21"/>
          <p:cNvSpPr/>
          <p:nvPr/>
        </p:nvSpPr>
        <p:spPr>
          <a:xfrm flipH="false" flipV="false" rot="0">
            <a:off x="2594331" y="4459013"/>
            <a:ext cx="686539" cy="584182"/>
          </a:xfrm>
          <a:custGeom>
            <a:avLst/>
            <a:gdLst/>
            <a:ahLst/>
            <a:cxnLst/>
            <a:rect r="r" b="b" t="t" l="l"/>
            <a:pathLst>
              <a:path h="584182" w="686539">
                <a:moveTo>
                  <a:pt x="0" y="0"/>
                </a:moveTo>
                <a:lnTo>
                  <a:pt x="686538" y="0"/>
                </a:lnTo>
                <a:lnTo>
                  <a:pt x="686538" y="584182"/>
                </a:lnTo>
                <a:lnTo>
                  <a:pt x="0" y="5841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3826966" y="4473575"/>
            <a:ext cx="3577572" cy="669925"/>
          </a:xfrm>
          <a:prstGeom prst="rect">
            <a:avLst/>
          </a:prstGeom>
        </p:spPr>
        <p:txBody>
          <a:bodyPr anchor="t" rtlCol="false" tIns="0" lIns="0" bIns="0" rIns="0">
            <a:spAutoFit/>
          </a:bodyPr>
          <a:lstStyle/>
          <a:p>
            <a:pPr algn="l">
              <a:lnSpc>
                <a:spcPts val="5599"/>
              </a:lnSpc>
            </a:pPr>
            <a:r>
              <a:rPr lang="en-US" sz="3999">
                <a:solidFill>
                  <a:srgbClr val="01070A"/>
                </a:solidFill>
                <a:latin typeface="Dosis Medium"/>
              </a:rPr>
              <a:t>Post and reply</a:t>
            </a:r>
          </a:p>
        </p:txBody>
      </p:sp>
      <p:sp>
        <p:nvSpPr>
          <p:cNvPr name="TextBox 23" id="23"/>
          <p:cNvSpPr txBox="true"/>
          <p:nvPr/>
        </p:nvSpPr>
        <p:spPr>
          <a:xfrm rot="0">
            <a:off x="3826966" y="5276850"/>
            <a:ext cx="7150478" cy="1353185"/>
          </a:xfrm>
          <a:prstGeom prst="rect">
            <a:avLst/>
          </a:prstGeom>
        </p:spPr>
        <p:txBody>
          <a:bodyPr anchor="t" rtlCol="false" tIns="0" lIns="0" bIns="0" rIns="0">
            <a:spAutoFit/>
          </a:bodyPr>
          <a:lstStyle/>
          <a:p>
            <a:pPr algn="l">
              <a:lnSpc>
                <a:spcPts val="3640"/>
              </a:lnSpc>
            </a:pPr>
            <a:r>
              <a:rPr lang="en-US" sz="2600">
                <a:solidFill>
                  <a:srgbClr val="01070A"/>
                </a:solidFill>
                <a:latin typeface="Dosis"/>
              </a:rPr>
              <a:t>Users can post their own travel experiences, recommendations or questions, and respond to existing posts or topics.</a:t>
            </a:r>
          </a:p>
        </p:txBody>
      </p:sp>
      <p:grpSp>
        <p:nvGrpSpPr>
          <p:cNvPr name="Group 24" id="24"/>
          <p:cNvGrpSpPr/>
          <p:nvPr/>
        </p:nvGrpSpPr>
        <p:grpSpPr>
          <a:xfrm rot="0">
            <a:off x="2311995" y="6589716"/>
            <a:ext cx="1066105" cy="106610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7" id="27"/>
          <p:cNvSpPr/>
          <p:nvPr/>
        </p:nvSpPr>
        <p:spPr>
          <a:xfrm flipH="false" flipV="false" rot="0">
            <a:off x="2598582" y="6834218"/>
            <a:ext cx="492930" cy="682901"/>
          </a:xfrm>
          <a:custGeom>
            <a:avLst/>
            <a:gdLst/>
            <a:ahLst/>
            <a:cxnLst/>
            <a:rect r="r" b="b" t="t" l="l"/>
            <a:pathLst>
              <a:path h="682901" w="492930">
                <a:moveTo>
                  <a:pt x="0" y="0"/>
                </a:moveTo>
                <a:lnTo>
                  <a:pt x="492931" y="0"/>
                </a:lnTo>
                <a:lnTo>
                  <a:pt x="492931" y="682901"/>
                </a:lnTo>
                <a:lnTo>
                  <a:pt x="0" y="6829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3826966" y="6847194"/>
            <a:ext cx="5537470" cy="669925"/>
          </a:xfrm>
          <a:prstGeom prst="rect">
            <a:avLst/>
          </a:prstGeom>
        </p:spPr>
        <p:txBody>
          <a:bodyPr anchor="t" rtlCol="false" tIns="0" lIns="0" bIns="0" rIns="0">
            <a:spAutoFit/>
          </a:bodyPr>
          <a:lstStyle/>
          <a:p>
            <a:pPr algn="l">
              <a:lnSpc>
                <a:spcPts val="5599"/>
              </a:lnSpc>
            </a:pPr>
            <a:r>
              <a:rPr lang="en-US" sz="3999">
                <a:solidFill>
                  <a:srgbClr val="01070A"/>
                </a:solidFill>
                <a:latin typeface="Dosis Medium"/>
              </a:rPr>
              <a:t>Tagging and categorizing</a:t>
            </a:r>
          </a:p>
        </p:txBody>
      </p:sp>
      <p:sp>
        <p:nvSpPr>
          <p:cNvPr name="TextBox 29" id="29"/>
          <p:cNvSpPr txBox="true"/>
          <p:nvPr/>
        </p:nvSpPr>
        <p:spPr>
          <a:xfrm rot="0">
            <a:off x="3826966" y="7608197"/>
            <a:ext cx="7341688" cy="1353185"/>
          </a:xfrm>
          <a:prstGeom prst="rect">
            <a:avLst/>
          </a:prstGeom>
        </p:spPr>
        <p:txBody>
          <a:bodyPr anchor="t" rtlCol="false" tIns="0" lIns="0" bIns="0" rIns="0">
            <a:spAutoFit/>
          </a:bodyPr>
          <a:lstStyle/>
          <a:p>
            <a:pPr algn="l">
              <a:lnSpc>
                <a:spcPts val="3640"/>
              </a:lnSpc>
            </a:pPr>
            <a:r>
              <a:rPr lang="en-US" sz="2600">
                <a:solidFill>
                  <a:srgbClr val="01070A"/>
                </a:solidFill>
                <a:latin typeface="Dosis"/>
              </a:rPr>
              <a:t>The Forum supports tagging and categorizing of posts, enabling users to easily browse and filter content on specific topics or types.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marL="0" indent="0" lvl="0">
                <a:lnSpc>
                  <a:spcPts val="3210"/>
                </a:lnSpc>
                <a:spcBef>
                  <a:spcPct val="0"/>
                </a:spcBef>
              </a:pPr>
            </a:p>
          </p:txBody>
        </p:sp>
      </p:grpSp>
      <p:sp>
        <p:nvSpPr>
          <p:cNvPr name="Freeform 6" id="6"/>
          <p:cNvSpPr/>
          <p:nvPr/>
        </p:nvSpPr>
        <p:spPr>
          <a:xfrm flipH="false" flipV="false" rot="0">
            <a:off x="-1796761" y="7855520"/>
            <a:ext cx="4653210" cy="3244906"/>
          </a:xfrm>
          <a:custGeom>
            <a:avLst/>
            <a:gdLst/>
            <a:ahLst/>
            <a:cxnLst/>
            <a:rect r="r" b="b" t="t" l="l"/>
            <a:pathLst>
              <a:path h="3244906" w="4653210">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24122" y="7855520"/>
            <a:ext cx="4653210" cy="3244906"/>
          </a:xfrm>
          <a:custGeom>
            <a:avLst/>
            <a:gdLst/>
            <a:ahLst/>
            <a:cxnLst/>
            <a:rect r="r" b="b" t="t" l="l"/>
            <a:pathLst>
              <a:path h="3244906" w="4653210">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696663" y="904875"/>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Methodology - Forum</a:t>
            </a:r>
          </a:p>
        </p:txBody>
      </p:sp>
      <p:sp>
        <p:nvSpPr>
          <p:cNvPr name="TextBox 9" id="9"/>
          <p:cNvSpPr txBox="true"/>
          <p:nvPr/>
        </p:nvSpPr>
        <p:spPr>
          <a:xfrm rot="0">
            <a:off x="1028700" y="1925134"/>
            <a:ext cx="6809976" cy="1136158"/>
          </a:xfrm>
          <a:prstGeom prst="rect">
            <a:avLst/>
          </a:prstGeom>
        </p:spPr>
        <p:txBody>
          <a:bodyPr anchor="t" rtlCol="false" tIns="0" lIns="0" bIns="0" rIns="0">
            <a:spAutoFit/>
          </a:bodyPr>
          <a:lstStyle/>
          <a:p>
            <a:pPr algn="l">
              <a:lnSpc>
                <a:spcPts val="5599"/>
              </a:lnSpc>
            </a:pPr>
            <a:r>
              <a:rPr lang="en-US" sz="3999">
                <a:solidFill>
                  <a:srgbClr val="01070A"/>
                </a:solidFill>
                <a:latin typeface="Dosis Medium"/>
              </a:rPr>
              <a:t>Front-end (HTML, CSS,JavaScript)</a:t>
            </a:r>
          </a:p>
          <a:p>
            <a:pPr algn="l">
              <a:lnSpc>
                <a:spcPts val="3554"/>
              </a:lnSpc>
            </a:pPr>
          </a:p>
        </p:txBody>
      </p:sp>
      <p:sp>
        <p:nvSpPr>
          <p:cNvPr name="TextBox 10" id="10"/>
          <p:cNvSpPr txBox="true"/>
          <p:nvPr/>
        </p:nvSpPr>
        <p:spPr>
          <a:xfrm rot="0">
            <a:off x="1028700" y="2833233"/>
            <a:ext cx="15517570" cy="5929767"/>
          </a:xfrm>
          <a:prstGeom prst="rect">
            <a:avLst/>
          </a:prstGeom>
        </p:spPr>
        <p:txBody>
          <a:bodyPr anchor="t" rtlCol="false" tIns="0" lIns="0" bIns="0" rIns="0">
            <a:spAutoFit/>
          </a:bodyPr>
          <a:lstStyle/>
          <a:p>
            <a:pPr algn="l">
              <a:lnSpc>
                <a:spcPts val="3912"/>
              </a:lnSpc>
            </a:pPr>
            <a:r>
              <a:rPr lang="en-US" sz="2794">
                <a:solidFill>
                  <a:srgbClr val="01070A"/>
                </a:solidFill>
                <a:latin typeface="Dosis"/>
              </a:rPr>
              <a:t>Create a publishing subject form:</a:t>
            </a:r>
          </a:p>
          <a:p>
            <a:pPr algn="l">
              <a:lnSpc>
                <a:spcPts val="3912"/>
              </a:lnSpc>
            </a:pPr>
            <a:r>
              <a:rPr lang="en-US" sz="2794">
                <a:solidFill>
                  <a:srgbClr val="01070A"/>
                </a:solidFill>
                <a:latin typeface="Dosis"/>
              </a:rPr>
              <a:t>Create a form in HTML that contains input fields to enter the subject title, content, and related information.</a:t>
            </a:r>
          </a:p>
          <a:p>
            <a:pPr algn="l">
              <a:lnSpc>
                <a:spcPts val="3912"/>
              </a:lnSpc>
            </a:pPr>
            <a:r>
              <a:rPr lang="en-US" sz="2794">
                <a:solidFill>
                  <a:srgbClr val="01070A"/>
                </a:solidFill>
                <a:latin typeface="Dosis"/>
              </a:rPr>
              <a:t>Use CSS to design and lay out forms so that they are user-friendly and easy to use.</a:t>
            </a:r>
          </a:p>
          <a:p>
            <a:pPr algn="l">
              <a:lnSpc>
                <a:spcPts val="3912"/>
              </a:lnSpc>
            </a:pPr>
          </a:p>
          <a:p>
            <a:pPr algn="l">
              <a:lnSpc>
                <a:spcPts val="3912"/>
              </a:lnSpc>
            </a:pPr>
            <a:r>
              <a:rPr lang="en-US" sz="2794">
                <a:solidFill>
                  <a:srgbClr val="01070A"/>
                </a:solidFill>
                <a:latin typeface="Dosis"/>
              </a:rPr>
              <a:t>Create a list of posts and topics:</a:t>
            </a:r>
          </a:p>
          <a:p>
            <a:pPr algn="l">
              <a:lnSpc>
                <a:spcPts val="3912"/>
              </a:lnSpc>
            </a:pPr>
            <a:r>
              <a:rPr lang="en-US" sz="2794">
                <a:solidFill>
                  <a:srgbClr val="01070A"/>
                </a:solidFill>
                <a:latin typeface="Dosis"/>
              </a:rPr>
              <a:t>Create a list of posts and topics using HTML and CSS to display the posts and topics that have been published. Each post should include information such as title, author, and date.</a:t>
            </a:r>
          </a:p>
          <a:p>
            <a:pPr algn="l">
              <a:lnSpc>
                <a:spcPts val="3912"/>
              </a:lnSpc>
            </a:pPr>
            <a:r>
              <a:rPr lang="en-US" sz="2794">
                <a:solidFill>
                  <a:srgbClr val="01070A"/>
                </a:solidFill>
                <a:latin typeface="Dosis"/>
              </a:rPr>
              <a:t>Use JavaScript to dynamically fetch and display a list of posts and add click events to each post so that users can view the details of the post.</a:t>
            </a:r>
          </a:p>
          <a:p>
            <a:pPr algn="l">
              <a:lnSpc>
                <a:spcPts val="3912"/>
              </a:lnSpc>
            </a:pPr>
          </a:p>
          <a:p>
            <a:pPr algn="l">
              <a:lnSpc>
                <a:spcPts val="3912"/>
              </a:lnSpc>
            </a:pPr>
          </a:p>
          <a:p>
            <a:pPr algn="l">
              <a:lnSpc>
                <a:spcPts val="391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marL="0" indent="0" lvl="0">
                <a:lnSpc>
                  <a:spcPts val="3210"/>
                </a:lnSpc>
                <a:spcBef>
                  <a:spcPct val="0"/>
                </a:spcBef>
              </a:pPr>
            </a:p>
          </p:txBody>
        </p:sp>
      </p:grpSp>
      <p:sp>
        <p:nvSpPr>
          <p:cNvPr name="Freeform 6" id="6"/>
          <p:cNvSpPr/>
          <p:nvPr/>
        </p:nvSpPr>
        <p:spPr>
          <a:xfrm flipH="false" flipV="false" rot="0">
            <a:off x="-1796761" y="7855520"/>
            <a:ext cx="4653210" cy="3244906"/>
          </a:xfrm>
          <a:custGeom>
            <a:avLst/>
            <a:gdLst/>
            <a:ahLst/>
            <a:cxnLst/>
            <a:rect r="r" b="b" t="t" l="l"/>
            <a:pathLst>
              <a:path h="3244906" w="4653210">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24122" y="7855520"/>
            <a:ext cx="4653210" cy="3244906"/>
          </a:xfrm>
          <a:custGeom>
            <a:avLst/>
            <a:gdLst/>
            <a:ahLst/>
            <a:cxnLst/>
            <a:rect r="r" b="b" t="t" l="l"/>
            <a:pathLst>
              <a:path h="3244906" w="4653210">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696663" y="904875"/>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Methodology - Forum</a:t>
            </a:r>
          </a:p>
        </p:txBody>
      </p:sp>
      <p:sp>
        <p:nvSpPr>
          <p:cNvPr name="TextBox 9" id="9"/>
          <p:cNvSpPr txBox="true"/>
          <p:nvPr/>
        </p:nvSpPr>
        <p:spPr>
          <a:xfrm rot="0">
            <a:off x="1028700" y="1925134"/>
            <a:ext cx="6809976" cy="1136158"/>
          </a:xfrm>
          <a:prstGeom prst="rect">
            <a:avLst/>
          </a:prstGeom>
        </p:spPr>
        <p:txBody>
          <a:bodyPr anchor="t" rtlCol="false" tIns="0" lIns="0" bIns="0" rIns="0">
            <a:spAutoFit/>
          </a:bodyPr>
          <a:lstStyle/>
          <a:p>
            <a:pPr algn="l">
              <a:lnSpc>
                <a:spcPts val="5599"/>
              </a:lnSpc>
            </a:pPr>
            <a:r>
              <a:rPr lang="en-US" sz="3999">
                <a:solidFill>
                  <a:srgbClr val="01070A"/>
                </a:solidFill>
                <a:latin typeface="Dosis Medium"/>
              </a:rPr>
              <a:t>Front-end (HTML, CSS,JavaScript)</a:t>
            </a:r>
          </a:p>
          <a:p>
            <a:pPr algn="l">
              <a:lnSpc>
                <a:spcPts val="3554"/>
              </a:lnSpc>
            </a:pPr>
          </a:p>
        </p:txBody>
      </p:sp>
      <p:sp>
        <p:nvSpPr>
          <p:cNvPr name="TextBox 10" id="10"/>
          <p:cNvSpPr txBox="true"/>
          <p:nvPr/>
        </p:nvSpPr>
        <p:spPr>
          <a:xfrm rot="0">
            <a:off x="1028700" y="2645180"/>
            <a:ext cx="15517570" cy="6692402"/>
          </a:xfrm>
          <a:prstGeom prst="rect">
            <a:avLst/>
          </a:prstGeom>
        </p:spPr>
        <p:txBody>
          <a:bodyPr anchor="t" rtlCol="false" tIns="0" lIns="0" bIns="0" rIns="0">
            <a:spAutoFit/>
          </a:bodyPr>
          <a:lstStyle/>
          <a:p>
            <a:pPr algn="l">
              <a:lnSpc>
                <a:spcPts val="3352"/>
              </a:lnSpc>
            </a:pPr>
            <a:r>
              <a:rPr lang="en-US" sz="2394">
                <a:solidFill>
                  <a:srgbClr val="01070A"/>
                </a:solidFill>
                <a:latin typeface="Dosis"/>
              </a:rPr>
              <a:t>Implement post and reply functions:</a:t>
            </a:r>
          </a:p>
          <a:p>
            <a:pPr algn="l">
              <a:lnSpc>
                <a:spcPts val="3352"/>
              </a:lnSpc>
            </a:pPr>
            <a:r>
              <a:rPr lang="en-US" sz="2394">
                <a:solidFill>
                  <a:srgbClr val="01070A"/>
                </a:solidFill>
                <a:latin typeface="Dosis"/>
              </a:rPr>
              <a:t>Create a post and reply form in HTML with input fields to enter the content and related information.</a:t>
            </a:r>
          </a:p>
          <a:p>
            <a:pPr algn="l">
              <a:lnSpc>
                <a:spcPts val="3352"/>
              </a:lnSpc>
            </a:pPr>
            <a:r>
              <a:rPr lang="en-US" sz="2394">
                <a:solidFill>
                  <a:srgbClr val="01070A"/>
                </a:solidFill>
                <a:latin typeface="Dosis"/>
              </a:rPr>
              <a:t>Use JavaScript to handle form submission events and send user input to the back end for processing.</a:t>
            </a:r>
          </a:p>
          <a:p>
            <a:pPr algn="l">
              <a:lnSpc>
                <a:spcPts val="3352"/>
              </a:lnSpc>
            </a:pPr>
            <a:r>
              <a:rPr lang="en-US" sz="2394">
                <a:solidFill>
                  <a:srgbClr val="01070A"/>
                </a:solidFill>
                <a:latin typeface="Dosis"/>
              </a:rPr>
              <a:t>Implement labeling and classification functions:</a:t>
            </a:r>
          </a:p>
          <a:p>
            <a:pPr algn="l">
              <a:lnSpc>
                <a:spcPts val="3352"/>
              </a:lnSpc>
            </a:pPr>
            <a:r>
              <a:rPr lang="en-US" sz="2394">
                <a:solidFill>
                  <a:srgbClr val="01070A"/>
                </a:solidFill>
                <a:latin typeface="Dosis"/>
              </a:rPr>
              <a:t>Add a tag and category selector to the HTML page, allowing users to select the tags and categories that apply to their posts.</a:t>
            </a:r>
          </a:p>
          <a:p>
            <a:pPr algn="l">
              <a:lnSpc>
                <a:spcPts val="3352"/>
              </a:lnSpc>
            </a:pPr>
            <a:r>
              <a:rPr lang="en-US" sz="2394">
                <a:solidFill>
                  <a:srgbClr val="01070A"/>
                </a:solidFill>
                <a:latin typeface="Dosis"/>
              </a:rPr>
              <a:t>JavaScript is used to process the user's selection and send the selected label and classification information to the back end.</a:t>
            </a:r>
          </a:p>
          <a:p>
            <a:pPr algn="l">
              <a:lnSpc>
                <a:spcPts val="3352"/>
              </a:lnSpc>
            </a:pPr>
          </a:p>
          <a:p>
            <a:pPr algn="l">
              <a:lnSpc>
                <a:spcPts val="3352"/>
              </a:lnSpc>
            </a:pPr>
            <a:r>
              <a:rPr lang="en-US" sz="2394">
                <a:solidFill>
                  <a:srgbClr val="01070A"/>
                </a:solidFill>
                <a:latin typeface="Dosis"/>
              </a:rPr>
              <a:t>Back-end (PHP SQL Database)</a:t>
            </a:r>
          </a:p>
          <a:p>
            <a:pPr algn="l">
              <a:lnSpc>
                <a:spcPts val="3352"/>
              </a:lnSpc>
            </a:pPr>
            <a:r>
              <a:rPr lang="en-US" sz="2394">
                <a:solidFill>
                  <a:srgbClr val="01070A"/>
                </a:solidFill>
                <a:latin typeface="Dosis"/>
              </a:rPr>
              <a:t>Server-side language: Choose a server-side programming language, such as PHP for handling user requests, data storage, and business logic. Database: Use an appropriate database MySQL to store user profiles, post content, and other relevant data. API Design: Design and implement back-end apis to handle front-end requests and data interactions, such as saving and obtaining user profiles, acquiring and submitting post content, etc.</a:t>
            </a:r>
          </a:p>
          <a:p>
            <a:pPr algn="l">
              <a:lnSpc>
                <a:spcPts val="3352"/>
              </a:lnSpc>
            </a:pPr>
          </a:p>
          <a:p>
            <a:pPr algn="l">
              <a:lnSpc>
                <a:spcPts val="3352"/>
              </a:lnSpc>
            </a:pPr>
          </a:p>
          <a:p>
            <a:pPr algn="l">
              <a:lnSpc>
                <a:spcPts val="3352"/>
              </a:lnSpc>
            </a:pPr>
          </a:p>
          <a:p>
            <a:pPr algn="l">
              <a:lnSpc>
                <a:spcPts val="335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002074" y="1647835"/>
            <a:ext cx="14212365" cy="5423329"/>
            <a:chOff x="0" y="0"/>
            <a:chExt cx="4357331" cy="1662724"/>
          </a:xfrm>
        </p:grpSpPr>
        <p:sp>
          <p:nvSpPr>
            <p:cNvPr name="Freeform 4" id="4"/>
            <p:cNvSpPr/>
            <p:nvPr/>
          </p:nvSpPr>
          <p:spPr>
            <a:xfrm flipH="false" flipV="false" rot="0">
              <a:off x="0" y="0"/>
              <a:ext cx="4357331" cy="1662724"/>
            </a:xfrm>
            <a:custGeom>
              <a:avLst/>
              <a:gdLst/>
              <a:ahLst/>
              <a:cxnLst/>
              <a:rect r="r" b="b" t="t" l="l"/>
              <a:pathLst>
                <a:path h="1662724" w="4357331">
                  <a:moveTo>
                    <a:pt x="5992" y="0"/>
                  </a:moveTo>
                  <a:lnTo>
                    <a:pt x="4351339" y="0"/>
                  </a:lnTo>
                  <a:cubicBezTo>
                    <a:pt x="4354648" y="0"/>
                    <a:pt x="4357331" y="2683"/>
                    <a:pt x="4357331" y="5992"/>
                  </a:cubicBezTo>
                  <a:lnTo>
                    <a:pt x="4357331" y="1656732"/>
                  </a:lnTo>
                  <a:cubicBezTo>
                    <a:pt x="4357331" y="1660041"/>
                    <a:pt x="4354648" y="1662724"/>
                    <a:pt x="4351339" y="1662724"/>
                  </a:cubicBezTo>
                  <a:lnTo>
                    <a:pt x="5992" y="1662724"/>
                  </a:lnTo>
                  <a:cubicBezTo>
                    <a:pt x="2683" y="1662724"/>
                    <a:pt x="0" y="1660041"/>
                    <a:pt x="0" y="1656732"/>
                  </a:cubicBezTo>
                  <a:lnTo>
                    <a:pt x="0" y="5992"/>
                  </a:lnTo>
                  <a:cubicBezTo>
                    <a:pt x="0" y="2683"/>
                    <a:pt x="2683" y="0"/>
                    <a:pt x="5992" y="0"/>
                  </a:cubicBezTo>
                  <a:close/>
                </a:path>
              </a:pathLst>
            </a:custGeom>
            <a:solidFill>
              <a:srgbClr val="FFFFFF"/>
            </a:solidFill>
            <a:ln w="66675" cap="sq">
              <a:solidFill>
                <a:srgbClr val="000000"/>
              </a:solidFill>
              <a:prstDash val="solid"/>
              <a:miter/>
            </a:ln>
          </p:spPr>
        </p:sp>
        <p:sp>
          <p:nvSpPr>
            <p:cNvPr name="TextBox 5" id="5"/>
            <p:cNvSpPr txBox="true"/>
            <p:nvPr/>
          </p:nvSpPr>
          <p:spPr>
            <a:xfrm>
              <a:off x="0" y="-47625"/>
              <a:ext cx="4357331" cy="1710349"/>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744149" y="2167685"/>
            <a:ext cx="1468090" cy="1577050"/>
          </a:xfrm>
          <a:custGeom>
            <a:avLst/>
            <a:gdLst/>
            <a:ahLst/>
            <a:cxnLst/>
            <a:rect r="r" b="b" t="t" l="l"/>
            <a:pathLst>
              <a:path h="1577050" w="1468090">
                <a:moveTo>
                  <a:pt x="0" y="0"/>
                </a:moveTo>
                <a:lnTo>
                  <a:pt x="1468090" y="0"/>
                </a:lnTo>
                <a:lnTo>
                  <a:pt x="1468090" y="1577050"/>
                </a:lnTo>
                <a:lnTo>
                  <a:pt x="0" y="1577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54839" y="5483634"/>
            <a:ext cx="6367078" cy="5335932"/>
          </a:xfrm>
          <a:custGeom>
            <a:avLst/>
            <a:gdLst/>
            <a:ahLst/>
            <a:cxnLst/>
            <a:rect r="r" b="b" t="t" l="l"/>
            <a:pathLst>
              <a:path h="5335932" w="6367078">
                <a:moveTo>
                  <a:pt x="0" y="0"/>
                </a:moveTo>
                <a:lnTo>
                  <a:pt x="6367078" y="0"/>
                </a:lnTo>
                <a:lnTo>
                  <a:pt x="6367078" y="5335932"/>
                </a:lnTo>
                <a:lnTo>
                  <a:pt x="0" y="5335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076256" y="7189952"/>
            <a:ext cx="5261408" cy="3309904"/>
          </a:xfrm>
          <a:custGeom>
            <a:avLst/>
            <a:gdLst/>
            <a:ahLst/>
            <a:cxnLst/>
            <a:rect r="r" b="b" t="t" l="l"/>
            <a:pathLst>
              <a:path h="3309904" w="5261408">
                <a:moveTo>
                  <a:pt x="0" y="0"/>
                </a:moveTo>
                <a:lnTo>
                  <a:pt x="5261408" y="0"/>
                </a:lnTo>
                <a:lnTo>
                  <a:pt x="5261408" y="3309904"/>
                </a:lnTo>
                <a:lnTo>
                  <a:pt x="0" y="33099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806443" y="447675"/>
            <a:ext cx="8675114" cy="1038225"/>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1070A"/>
                </a:solidFill>
                <a:latin typeface="Carelia"/>
              </a:rPr>
              <a:t>Projct Conclusions</a:t>
            </a:r>
          </a:p>
        </p:txBody>
      </p:sp>
      <p:sp>
        <p:nvSpPr>
          <p:cNvPr name="TextBox 10" id="10"/>
          <p:cNvSpPr txBox="true"/>
          <p:nvPr/>
        </p:nvSpPr>
        <p:spPr>
          <a:xfrm rot="0">
            <a:off x="4577452" y="2110535"/>
            <a:ext cx="11157675" cy="2647950"/>
          </a:xfrm>
          <a:prstGeom prst="rect">
            <a:avLst/>
          </a:prstGeom>
        </p:spPr>
        <p:txBody>
          <a:bodyPr anchor="t" rtlCol="false" tIns="0" lIns="0" bIns="0" rIns="0">
            <a:spAutoFit/>
          </a:bodyPr>
          <a:lstStyle/>
          <a:p>
            <a:pPr algn="l">
              <a:lnSpc>
                <a:spcPts val="4200"/>
              </a:lnSpc>
            </a:pPr>
            <a:r>
              <a:rPr lang="en-US" sz="3000">
                <a:solidFill>
                  <a:srgbClr val="01070A"/>
                </a:solidFill>
                <a:latin typeface="Dosis"/>
              </a:rPr>
              <a:t>The project delivers an engaging travel website that guides travelers, educates users on cultural and historical landmarks, and facilitates travel planning and community interaction through booking functions and user forums. This comprehensive approach inspires wanderlust and expands awareness of the world's beauty and diversity.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497371" y="1747718"/>
            <a:ext cx="13293258" cy="6791564"/>
            <a:chOff x="0" y="0"/>
            <a:chExt cx="3501105" cy="1788725"/>
          </a:xfrm>
        </p:grpSpPr>
        <p:sp>
          <p:nvSpPr>
            <p:cNvPr name="Freeform 7" id="7"/>
            <p:cNvSpPr/>
            <p:nvPr/>
          </p:nvSpPr>
          <p:spPr>
            <a:xfrm flipH="false" flipV="false" rot="0">
              <a:off x="0" y="0"/>
              <a:ext cx="3501105" cy="1788725"/>
            </a:xfrm>
            <a:custGeom>
              <a:avLst/>
              <a:gdLst/>
              <a:ahLst/>
              <a:cxnLst/>
              <a:rect r="r" b="b" t="t" l="l"/>
              <a:pathLst>
                <a:path h="1788725" w="350110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928985" y="1314623"/>
            <a:ext cx="3667332" cy="946839"/>
          </a:xfrm>
          <a:custGeom>
            <a:avLst/>
            <a:gdLst/>
            <a:ahLst/>
            <a:cxnLst/>
            <a:rect r="r" b="b" t="t" l="l"/>
            <a:pathLst>
              <a:path h="946839" w="3667332">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302188" y="4131793"/>
            <a:ext cx="2622717" cy="324263"/>
          </a:xfrm>
          <a:custGeom>
            <a:avLst/>
            <a:gdLst/>
            <a:ahLst/>
            <a:cxnLst/>
            <a:rect r="r" b="b" t="t" l="l"/>
            <a:pathLst>
              <a:path h="324263" w="2622717">
                <a:moveTo>
                  <a:pt x="0" y="0"/>
                </a:moveTo>
                <a:lnTo>
                  <a:pt x="2622717" y="0"/>
                </a:lnTo>
                <a:lnTo>
                  <a:pt x="2622717"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469465" y="5905716"/>
            <a:ext cx="6921795" cy="4114800"/>
          </a:xfrm>
          <a:custGeom>
            <a:avLst/>
            <a:gdLst/>
            <a:ahLst/>
            <a:cxnLst/>
            <a:rect r="r" b="b" t="t" l="l"/>
            <a:pathLst>
              <a:path h="4114800" w="6921795">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332393" y="2559119"/>
            <a:ext cx="562321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Introduction</a:t>
            </a:r>
          </a:p>
        </p:txBody>
      </p:sp>
      <p:sp>
        <p:nvSpPr>
          <p:cNvPr name="TextBox 13" id="13"/>
          <p:cNvSpPr txBox="true"/>
          <p:nvPr/>
        </p:nvSpPr>
        <p:spPr>
          <a:xfrm rot="0">
            <a:off x="4042331" y="4894206"/>
            <a:ext cx="7913275" cy="1299036"/>
          </a:xfrm>
          <a:prstGeom prst="rect">
            <a:avLst/>
          </a:prstGeom>
        </p:spPr>
        <p:txBody>
          <a:bodyPr anchor="t" rtlCol="false" tIns="0" lIns="0" bIns="0" rIns="0">
            <a:spAutoFit/>
          </a:bodyPr>
          <a:lstStyle/>
          <a:p>
            <a:pPr algn="l" marL="535834" indent="-267917" lvl="1">
              <a:lnSpc>
                <a:spcPts val="3474"/>
              </a:lnSpc>
              <a:spcBef>
                <a:spcPct val="0"/>
              </a:spcBef>
              <a:buFont typeface="Arial"/>
              <a:buChar char="•"/>
            </a:pPr>
            <a:r>
              <a:rPr lang="en-US" sz="2481">
                <a:solidFill>
                  <a:srgbClr val="01070A"/>
                </a:solidFill>
                <a:latin typeface="Dosis"/>
                <a:ea typeface="Dosis"/>
              </a:rPr>
              <a:t>Interactive travel website： Exploring global landmarks, booking attractions, and participating in community discussions</a:t>
            </a:r>
          </a:p>
        </p:txBody>
      </p:sp>
      <p:sp>
        <p:nvSpPr>
          <p:cNvPr name="TextBox 14" id="14"/>
          <p:cNvSpPr txBox="true"/>
          <p:nvPr/>
        </p:nvSpPr>
        <p:spPr>
          <a:xfrm rot="0">
            <a:off x="4302188" y="3858830"/>
            <a:ext cx="3110232" cy="488776"/>
          </a:xfrm>
          <a:prstGeom prst="rect">
            <a:avLst/>
          </a:prstGeom>
        </p:spPr>
        <p:txBody>
          <a:bodyPr anchor="t" rtlCol="false" tIns="0" lIns="0" bIns="0" rIns="0">
            <a:spAutoFit/>
          </a:bodyPr>
          <a:lstStyle/>
          <a:p>
            <a:pPr algn="l">
              <a:lnSpc>
                <a:spcPts val="4034"/>
              </a:lnSpc>
            </a:pPr>
            <a:r>
              <a:rPr lang="en-US" sz="2881">
                <a:solidFill>
                  <a:srgbClr val="01070A"/>
                </a:solidFill>
                <a:latin typeface="Dosis Medium"/>
              </a:rPr>
              <a:t>Travel website</a:t>
            </a:r>
          </a:p>
        </p:txBody>
      </p:sp>
      <p:sp>
        <p:nvSpPr>
          <p:cNvPr name="TextBox 15" id="15"/>
          <p:cNvSpPr txBox="true"/>
          <p:nvPr/>
        </p:nvSpPr>
        <p:spPr>
          <a:xfrm rot="0">
            <a:off x="4302188" y="6555192"/>
            <a:ext cx="3110232" cy="488776"/>
          </a:xfrm>
          <a:prstGeom prst="rect">
            <a:avLst/>
          </a:prstGeom>
        </p:spPr>
        <p:txBody>
          <a:bodyPr anchor="t" rtlCol="false" tIns="0" lIns="0" bIns="0" rIns="0">
            <a:spAutoFit/>
          </a:bodyPr>
          <a:lstStyle/>
          <a:p>
            <a:pPr algn="l">
              <a:lnSpc>
                <a:spcPts val="4034"/>
              </a:lnSpc>
            </a:pPr>
            <a:r>
              <a:rPr lang="en-US" sz="2881">
                <a:solidFill>
                  <a:srgbClr val="01070A"/>
                </a:solidFill>
                <a:latin typeface="Dosis Medium"/>
              </a:rPr>
              <a:t>Tools</a:t>
            </a:r>
          </a:p>
        </p:txBody>
      </p:sp>
      <p:sp>
        <p:nvSpPr>
          <p:cNvPr name="Freeform 16" id="16"/>
          <p:cNvSpPr/>
          <p:nvPr/>
        </p:nvSpPr>
        <p:spPr>
          <a:xfrm flipH="false" flipV="false" rot="0">
            <a:off x="4302188" y="6828155"/>
            <a:ext cx="2622717" cy="324263"/>
          </a:xfrm>
          <a:custGeom>
            <a:avLst/>
            <a:gdLst/>
            <a:ahLst/>
            <a:cxnLst/>
            <a:rect r="r" b="b" t="t" l="l"/>
            <a:pathLst>
              <a:path h="324263" w="2622717">
                <a:moveTo>
                  <a:pt x="0" y="0"/>
                </a:moveTo>
                <a:lnTo>
                  <a:pt x="2622717" y="0"/>
                </a:lnTo>
                <a:lnTo>
                  <a:pt x="2622717"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4042331" y="7104793"/>
            <a:ext cx="7913275" cy="422736"/>
          </a:xfrm>
          <a:prstGeom prst="rect">
            <a:avLst/>
          </a:prstGeom>
        </p:spPr>
        <p:txBody>
          <a:bodyPr anchor="t" rtlCol="false" tIns="0" lIns="0" bIns="0" rIns="0">
            <a:spAutoFit/>
          </a:bodyPr>
          <a:lstStyle/>
          <a:p>
            <a:pPr algn="l" marL="535834" indent="-267917" lvl="1">
              <a:lnSpc>
                <a:spcPts val="3474"/>
              </a:lnSpc>
              <a:spcBef>
                <a:spcPct val="0"/>
              </a:spcBef>
              <a:buFont typeface="Arial"/>
              <a:buChar char="•"/>
            </a:pPr>
            <a:r>
              <a:rPr lang="en-US" sz="2481">
                <a:solidFill>
                  <a:srgbClr val="01070A"/>
                </a:solidFill>
                <a:latin typeface="Dosis"/>
              </a:rPr>
              <a:t>HTML, CSS, Javascript, Docker, MySQL (probably ),PHP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10775654" y="5143500"/>
            <a:ext cx="9448343" cy="5616757"/>
          </a:xfrm>
          <a:custGeom>
            <a:avLst/>
            <a:gdLst/>
            <a:ahLst/>
            <a:cxnLst/>
            <a:rect r="r" b="b" t="t" l="l"/>
            <a:pathLst>
              <a:path h="5616757" w="9448343">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0634" y="5428244"/>
            <a:ext cx="8436357" cy="5844796"/>
          </a:xfrm>
          <a:custGeom>
            <a:avLst/>
            <a:gdLst/>
            <a:ahLst/>
            <a:cxnLst/>
            <a:rect r="r" b="b" t="t" l="l"/>
            <a:pathLst>
              <a:path h="5844796" w="8436357">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83456" y="2365012"/>
            <a:ext cx="13321088" cy="3658211"/>
          </a:xfrm>
          <a:prstGeom prst="rect">
            <a:avLst/>
          </a:prstGeom>
        </p:spPr>
        <p:txBody>
          <a:bodyPr anchor="t" rtlCol="false" tIns="0" lIns="0" bIns="0" rIns="0">
            <a:spAutoFit/>
          </a:bodyPr>
          <a:lstStyle/>
          <a:p>
            <a:pPr algn="ctr">
              <a:lnSpc>
                <a:spcPts val="14797"/>
              </a:lnSpc>
            </a:pPr>
            <a:r>
              <a:rPr lang="en-US" sz="10569">
                <a:solidFill>
                  <a:srgbClr val="01070A"/>
                </a:solidFill>
                <a:latin typeface="Carelia"/>
              </a:rPr>
              <a:t>Thank's 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18968" y="1760572"/>
            <a:ext cx="14650064" cy="7379489"/>
            <a:chOff x="0" y="0"/>
            <a:chExt cx="4491524" cy="2262458"/>
          </a:xfrm>
        </p:grpSpPr>
        <p:sp>
          <p:nvSpPr>
            <p:cNvPr name="Freeform 4" id="4"/>
            <p:cNvSpPr/>
            <p:nvPr/>
          </p:nvSpPr>
          <p:spPr>
            <a:xfrm flipH="false" flipV="false" rot="0">
              <a:off x="0" y="0"/>
              <a:ext cx="4491524" cy="2262458"/>
            </a:xfrm>
            <a:custGeom>
              <a:avLst/>
              <a:gdLst/>
              <a:ahLst/>
              <a:cxnLst/>
              <a:rect r="r" b="b" t="t" l="l"/>
              <a:pathLst>
                <a:path h="2262458" w="4491524">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name="TextBox 5" id="5"/>
            <p:cNvSpPr txBox="true"/>
            <p:nvPr/>
          </p:nvSpPr>
          <p:spPr>
            <a:xfrm>
              <a:off x="0" y="-38100"/>
              <a:ext cx="4491524" cy="2300558"/>
            </a:xfrm>
            <a:prstGeom prst="rect">
              <a:avLst/>
            </a:prstGeom>
          </p:spPr>
          <p:txBody>
            <a:bodyPr anchor="ctr" rtlCol="false" tIns="50800" lIns="50800" bIns="50800" rIns="50800"/>
            <a:lstStyle/>
            <a:p>
              <a:pPr algn="ctr">
                <a:lnSpc>
                  <a:spcPts val="3350"/>
                </a:lnSpc>
              </a:pPr>
            </a:p>
          </p:txBody>
        </p:sp>
      </p:grpSp>
      <p:sp>
        <p:nvSpPr>
          <p:cNvPr name="Freeform 6" id="6"/>
          <p:cNvSpPr/>
          <p:nvPr/>
        </p:nvSpPr>
        <p:spPr>
          <a:xfrm flipH="false" flipV="false" rot="0">
            <a:off x="209671" y="6753080"/>
            <a:ext cx="3584090" cy="3192451"/>
          </a:xfrm>
          <a:custGeom>
            <a:avLst/>
            <a:gdLst/>
            <a:ahLst/>
            <a:cxnLst/>
            <a:rect r="r" b="b" t="t" l="l"/>
            <a:pathLst>
              <a:path h="3192451" w="3584090">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7982">
            <a:off x="14323702" y="511342"/>
            <a:ext cx="3160431" cy="3028267"/>
          </a:xfrm>
          <a:custGeom>
            <a:avLst/>
            <a:gdLst/>
            <a:ahLst/>
            <a:cxnLst/>
            <a:rect r="r" b="b" t="t" l="l"/>
            <a:pathLst>
              <a:path h="3028267" w="3160431">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15854" y="1901650"/>
            <a:ext cx="12443555" cy="1038225"/>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1070A"/>
                </a:solidFill>
                <a:latin typeface="Carelia"/>
              </a:rPr>
              <a:t>Forum and Login Page</a:t>
            </a:r>
          </a:p>
        </p:txBody>
      </p:sp>
      <p:sp>
        <p:nvSpPr>
          <p:cNvPr name="TextBox 9" id="9"/>
          <p:cNvSpPr txBox="true"/>
          <p:nvPr/>
        </p:nvSpPr>
        <p:spPr>
          <a:xfrm rot="0">
            <a:off x="2770354" y="4210712"/>
            <a:ext cx="12747292" cy="2724785"/>
          </a:xfrm>
          <a:prstGeom prst="rect">
            <a:avLst/>
          </a:prstGeom>
        </p:spPr>
        <p:txBody>
          <a:bodyPr anchor="t" rtlCol="false" tIns="0" lIns="0" bIns="0" rIns="0">
            <a:spAutoFit/>
          </a:bodyPr>
          <a:lstStyle/>
          <a:p>
            <a:pPr algn="l">
              <a:lnSpc>
                <a:spcPts val="3640"/>
              </a:lnSpc>
            </a:pPr>
            <a:r>
              <a:rPr lang="en-US" sz="2600">
                <a:solidFill>
                  <a:srgbClr val="01070A"/>
                </a:solidFill>
                <a:latin typeface="Dosis"/>
              </a:rPr>
              <a:t>In today's digital age, personalized travel web forums have become an important platform for travelers to share their travel experiences and comments. Our proposal aims to add a forum section to your personalized travel web page, providing a space for users to communicate, share and interact. The forum will provide a platform for users to share their travel experiences, exchange travel experiences, and provide reviews and recommendations on travel destinations. And also add a Login page for user.</a:t>
            </a:r>
          </a:p>
          <a:p>
            <a:pPr algn="ctr">
              <a:lnSpc>
                <a:spcPts val="3640"/>
              </a:lnSpc>
            </a:pPr>
          </a:p>
        </p:txBody>
      </p:sp>
      <p:grpSp>
        <p:nvGrpSpPr>
          <p:cNvPr name="Group 10" id="10"/>
          <p:cNvGrpSpPr/>
          <p:nvPr/>
        </p:nvGrpSpPr>
        <p:grpSpPr>
          <a:xfrm rot="0">
            <a:off x="2770354" y="3275482"/>
            <a:ext cx="4167278" cy="647248"/>
            <a:chOff x="0" y="0"/>
            <a:chExt cx="1008606" cy="156653"/>
          </a:xfrm>
        </p:grpSpPr>
        <p:sp>
          <p:nvSpPr>
            <p:cNvPr name="Freeform 11" id="11"/>
            <p:cNvSpPr/>
            <p:nvPr/>
          </p:nvSpPr>
          <p:spPr>
            <a:xfrm flipH="false" flipV="false" rot="0">
              <a:off x="0" y="0"/>
              <a:ext cx="1008606" cy="156653"/>
            </a:xfrm>
            <a:custGeom>
              <a:avLst/>
              <a:gdLst/>
              <a:ahLst/>
              <a:cxnLst/>
              <a:rect r="r" b="b" t="t" l="l"/>
              <a:pathLst>
                <a:path h="156653" w="1008606">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name="TextBox 12" id="12"/>
            <p:cNvSpPr txBox="true"/>
            <p:nvPr/>
          </p:nvSpPr>
          <p:spPr>
            <a:xfrm>
              <a:off x="0" y="-57150"/>
              <a:ext cx="1008606" cy="213803"/>
            </a:xfrm>
            <a:prstGeom prst="rect">
              <a:avLst/>
            </a:prstGeom>
          </p:spPr>
          <p:txBody>
            <a:bodyPr anchor="ctr" rtlCol="false" tIns="50800" lIns="50800" bIns="50800" rIns="50800"/>
            <a:lstStyle/>
            <a:p>
              <a:pPr algn="ctr">
                <a:lnSpc>
                  <a:spcPts val="4200"/>
                </a:lnSpc>
              </a:pPr>
              <a:r>
                <a:rPr lang="en-US" sz="3000">
                  <a:solidFill>
                    <a:srgbClr val="FFFFFF"/>
                  </a:solidFill>
                  <a:latin typeface="Dosis"/>
                </a:rPr>
                <a:t>Introduction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grpSp>
        <p:nvGrpSpPr>
          <p:cNvPr name="Group 9" id="9"/>
          <p:cNvGrpSpPr/>
          <p:nvPr/>
        </p:nvGrpSpPr>
        <p:grpSpPr>
          <a:xfrm rot="0">
            <a:off x="2138286" y="4130706"/>
            <a:ext cx="1066105" cy="10661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2" id="12"/>
          <p:cNvSpPr/>
          <p:nvPr/>
        </p:nvSpPr>
        <p:spPr>
          <a:xfrm flipH="false" flipV="false" rot="0">
            <a:off x="2328070" y="4371668"/>
            <a:ext cx="686539" cy="584182"/>
          </a:xfrm>
          <a:custGeom>
            <a:avLst/>
            <a:gdLst/>
            <a:ahLst/>
            <a:cxnLst/>
            <a:rect r="r" b="b" t="t" l="l"/>
            <a:pathLst>
              <a:path h="584182" w="686539">
                <a:moveTo>
                  <a:pt x="0" y="0"/>
                </a:moveTo>
                <a:lnTo>
                  <a:pt x="686538" y="0"/>
                </a:lnTo>
                <a:lnTo>
                  <a:pt x="686538" y="584182"/>
                </a:lnTo>
                <a:lnTo>
                  <a:pt x="0" y="584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111938" y="2345220"/>
            <a:ext cx="1066105" cy="10661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6" id="16"/>
          <p:cNvSpPr/>
          <p:nvPr/>
        </p:nvSpPr>
        <p:spPr>
          <a:xfrm flipH="false" flipV="false" rot="0">
            <a:off x="2307743" y="2625031"/>
            <a:ext cx="674495" cy="506485"/>
          </a:xfrm>
          <a:custGeom>
            <a:avLst/>
            <a:gdLst/>
            <a:ahLst/>
            <a:cxnLst/>
            <a:rect r="r" b="b" t="t" l="l"/>
            <a:pathLst>
              <a:path h="506485" w="674495">
                <a:moveTo>
                  <a:pt x="0" y="0"/>
                </a:moveTo>
                <a:lnTo>
                  <a:pt x="674495" y="0"/>
                </a:lnTo>
                <a:lnTo>
                  <a:pt x="674495" y="506484"/>
                </a:lnTo>
                <a:lnTo>
                  <a:pt x="0" y="506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2138286" y="6824078"/>
            <a:ext cx="1066105" cy="106610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0" id="20"/>
          <p:cNvSpPr/>
          <p:nvPr/>
        </p:nvSpPr>
        <p:spPr>
          <a:xfrm flipH="false" flipV="false" rot="0">
            <a:off x="2424874" y="7015680"/>
            <a:ext cx="492930" cy="682901"/>
          </a:xfrm>
          <a:custGeom>
            <a:avLst/>
            <a:gdLst/>
            <a:ahLst/>
            <a:cxnLst/>
            <a:rect r="r" b="b" t="t" l="l"/>
            <a:pathLst>
              <a:path h="682901" w="492930">
                <a:moveTo>
                  <a:pt x="0" y="0"/>
                </a:moveTo>
                <a:lnTo>
                  <a:pt x="492930" y="0"/>
                </a:lnTo>
                <a:lnTo>
                  <a:pt x="492930" y="682901"/>
                </a:lnTo>
                <a:lnTo>
                  <a:pt x="0" y="6829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117286">
            <a:off x="12481505" y="1156774"/>
            <a:ext cx="3828638" cy="4509103"/>
          </a:xfrm>
          <a:custGeom>
            <a:avLst/>
            <a:gdLst/>
            <a:ahLst/>
            <a:cxnLst/>
            <a:rect r="r" b="b" t="t" l="l"/>
            <a:pathLst>
              <a:path h="4509103" w="3828638">
                <a:moveTo>
                  <a:pt x="0" y="0"/>
                </a:moveTo>
                <a:lnTo>
                  <a:pt x="3828638" y="0"/>
                </a:lnTo>
                <a:lnTo>
                  <a:pt x="3828638" y="4509103"/>
                </a:lnTo>
                <a:lnTo>
                  <a:pt x="0" y="45091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178043" y="1305337"/>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Login - Key Features</a:t>
            </a:r>
          </a:p>
        </p:txBody>
      </p:sp>
      <p:sp>
        <p:nvSpPr>
          <p:cNvPr name="TextBox 24" id="24"/>
          <p:cNvSpPr txBox="true"/>
          <p:nvPr/>
        </p:nvSpPr>
        <p:spPr>
          <a:xfrm rot="0">
            <a:off x="3464631" y="2498408"/>
            <a:ext cx="5184545" cy="606425"/>
          </a:xfrm>
          <a:prstGeom prst="rect">
            <a:avLst/>
          </a:prstGeom>
        </p:spPr>
        <p:txBody>
          <a:bodyPr anchor="t" rtlCol="false" tIns="0" lIns="0" bIns="0" rIns="0">
            <a:spAutoFit/>
          </a:bodyPr>
          <a:lstStyle/>
          <a:p>
            <a:pPr algn="l">
              <a:lnSpc>
                <a:spcPts val="4900"/>
              </a:lnSpc>
            </a:pPr>
            <a:r>
              <a:rPr lang="en-US" sz="3500">
                <a:solidFill>
                  <a:srgbClr val="01070A"/>
                </a:solidFill>
                <a:latin typeface="Dosis"/>
              </a:rPr>
              <a:t>General Login Function</a:t>
            </a:r>
          </a:p>
        </p:txBody>
      </p:sp>
      <p:sp>
        <p:nvSpPr>
          <p:cNvPr name="TextBox 25" id="25"/>
          <p:cNvSpPr txBox="true"/>
          <p:nvPr/>
        </p:nvSpPr>
        <p:spPr>
          <a:xfrm rot="0">
            <a:off x="3464631" y="3318515"/>
            <a:ext cx="8941084" cy="810373"/>
          </a:xfrm>
          <a:prstGeom prst="rect">
            <a:avLst/>
          </a:prstGeom>
        </p:spPr>
        <p:txBody>
          <a:bodyPr anchor="t" rtlCol="false" tIns="0" lIns="0" bIns="0" rIns="0">
            <a:spAutoFit/>
          </a:bodyPr>
          <a:lstStyle/>
          <a:p>
            <a:pPr algn="l">
              <a:lnSpc>
                <a:spcPts val="3199"/>
              </a:lnSpc>
            </a:pPr>
            <a:r>
              <a:rPr lang="en-US" sz="2285">
                <a:solidFill>
                  <a:srgbClr val="01070A"/>
                </a:solidFill>
                <a:latin typeface="Arimo"/>
              </a:rPr>
              <a:t>Support </a:t>
            </a:r>
            <a:r>
              <a:rPr lang="en-US" sz="2285">
                <a:solidFill>
                  <a:srgbClr val="000000"/>
                </a:solidFill>
                <a:latin typeface="Arimo"/>
              </a:rPr>
              <a:t>username and password input </a:t>
            </a:r>
          </a:p>
          <a:p>
            <a:pPr algn="l">
              <a:lnSpc>
                <a:spcPts val="3199"/>
              </a:lnSpc>
            </a:pPr>
            <a:r>
              <a:rPr lang="en-US" sz="2285">
                <a:solidFill>
                  <a:srgbClr val="000000"/>
                </a:solidFill>
                <a:latin typeface="Arimo"/>
              </a:rPr>
              <a:t>new user register and forget password function</a:t>
            </a:r>
          </a:p>
        </p:txBody>
      </p:sp>
      <p:sp>
        <p:nvSpPr>
          <p:cNvPr name="TextBox 26" id="26"/>
          <p:cNvSpPr txBox="true"/>
          <p:nvPr/>
        </p:nvSpPr>
        <p:spPr>
          <a:xfrm rot="0">
            <a:off x="3464631" y="4322446"/>
            <a:ext cx="5989198" cy="606425"/>
          </a:xfrm>
          <a:prstGeom prst="rect">
            <a:avLst/>
          </a:prstGeom>
        </p:spPr>
        <p:txBody>
          <a:bodyPr anchor="t" rtlCol="false" tIns="0" lIns="0" bIns="0" rIns="0">
            <a:spAutoFit/>
          </a:bodyPr>
          <a:lstStyle/>
          <a:p>
            <a:pPr algn="l">
              <a:lnSpc>
                <a:spcPts val="4900"/>
              </a:lnSpc>
            </a:pPr>
            <a:r>
              <a:rPr lang="en-US" sz="3500">
                <a:solidFill>
                  <a:srgbClr val="01070A"/>
                </a:solidFill>
                <a:latin typeface="Dosis"/>
              </a:rPr>
              <a:t>Forum Validation</a:t>
            </a:r>
          </a:p>
        </p:txBody>
      </p:sp>
      <p:sp>
        <p:nvSpPr>
          <p:cNvPr name="TextBox 27" id="27"/>
          <p:cNvSpPr txBox="true"/>
          <p:nvPr/>
        </p:nvSpPr>
        <p:spPr>
          <a:xfrm rot="0">
            <a:off x="3435202" y="4972418"/>
            <a:ext cx="9842973" cy="1989455"/>
          </a:xfrm>
          <a:prstGeom prst="rect">
            <a:avLst/>
          </a:prstGeom>
        </p:spPr>
        <p:txBody>
          <a:bodyPr anchor="t" rtlCol="false" tIns="0" lIns="0" bIns="0" rIns="0">
            <a:spAutoFit/>
          </a:bodyPr>
          <a:lstStyle/>
          <a:p>
            <a:pPr algn="l">
              <a:lnSpc>
                <a:spcPts val="3219"/>
              </a:lnSpc>
            </a:pPr>
            <a:r>
              <a:rPr lang="en-US" sz="2299">
                <a:solidFill>
                  <a:srgbClr val="01070A"/>
                </a:solidFill>
                <a:latin typeface="Dosis"/>
              </a:rPr>
              <a:t>Perform front-end validation before the user submits the login form to ensure form completeness and correctness:</a:t>
            </a:r>
          </a:p>
          <a:p>
            <a:pPr algn="l" marL="496569" indent="-248284" lvl="1">
              <a:lnSpc>
                <a:spcPts val="3219"/>
              </a:lnSpc>
              <a:buFont typeface="Arial"/>
              <a:buChar char="•"/>
            </a:pPr>
            <a:r>
              <a:rPr lang="en-US" sz="2299">
                <a:solidFill>
                  <a:srgbClr val="01070A"/>
                </a:solidFill>
                <a:latin typeface="Dosis"/>
              </a:rPr>
              <a:t>Validate the format and validity of the username/email address.</a:t>
            </a:r>
          </a:p>
          <a:p>
            <a:pPr algn="l" marL="496569" indent="-248284" lvl="1">
              <a:lnSpc>
                <a:spcPts val="3219"/>
              </a:lnSpc>
              <a:buFont typeface="Arial"/>
              <a:buChar char="•"/>
            </a:pPr>
            <a:r>
              <a:rPr lang="en-US" sz="2299">
                <a:solidFill>
                  <a:srgbClr val="01070A"/>
                </a:solidFill>
                <a:latin typeface="Dosis"/>
              </a:rPr>
              <a:t>Validate password complexity requirements, such as minimum length and inclusion of letters and numbers.</a:t>
            </a:r>
          </a:p>
        </p:txBody>
      </p:sp>
      <p:sp>
        <p:nvSpPr>
          <p:cNvPr name="TextBox 28" id="28"/>
          <p:cNvSpPr txBox="true"/>
          <p:nvPr/>
        </p:nvSpPr>
        <p:spPr>
          <a:xfrm rot="0">
            <a:off x="3435202" y="6907833"/>
            <a:ext cx="6487052" cy="606425"/>
          </a:xfrm>
          <a:prstGeom prst="rect">
            <a:avLst/>
          </a:prstGeom>
        </p:spPr>
        <p:txBody>
          <a:bodyPr anchor="t" rtlCol="false" tIns="0" lIns="0" bIns="0" rIns="0">
            <a:spAutoFit/>
          </a:bodyPr>
          <a:lstStyle/>
          <a:p>
            <a:pPr algn="l">
              <a:lnSpc>
                <a:spcPts val="4900"/>
              </a:lnSpc>
            </a:pPr>
            <a:r>
              <a:rPr lang="en-US" sz="3500">
                <a:solidFill>
                  <a:srgbClr val="01070A"/>
                </a:solidFill>
                <a:latin typeface="Dosis"/>
              </a:rPr>
              <a:t>Error handling and user feedback</a:t>
            </a:r>
          </a:p>
        </p:txBody>
      </p:sp>
      <p:sp>
        <p:nvSpPr>
          <p:cNvPr name="TextBox 29" id="29"/>
          <p:cNvSpPr txBox="true"/>
          <p:nvPr/>
        </p:nvSpPr>
        <p:spPr>
          <a:xfrm rot="0">
            <a:off x="3240577" y="7485683"/>
            <a:ext cx="11125394" cy="1700840"/>
          </a:xfrm>
          <a:prstGeom prst="rect">
            <a:avLst/>
          </a:prstGeom>
        </p:spPr>
        <p:txBody>
          <a:bodyPr anchor="t" rtlCol="false" tIns="0" lIns="0" bIns="0" rIns="0">
            <a:spAutoFit/>
          </a:bodyPr>
          <a:lstStyle/>
          <a:p>
            <a:pPr algn="l" marL="520922" indent="-260461" lvl="1">
              <a:lnSpc>
                <a:spcPts val="3377"/>
              </a:lnSpc>
              <a:buFont typeface="Arial"/>
              <a:buChar char="•"/>
            </a:pPr>
            <a:r>
              <a:rPr lang="en-US" sz="2412">
                <a:solidFill>
                  <a:srgbClr val="01070A"/>
                </a:solidFill>
                <a:latin typeface="Dosis"/>
              </a:rPr>
              <a:t>Display an appropriate error message on the login page so that users are aware of any errors that occur during the login process.</a:t>
            </a:r>
          </a:p>
          <a:p>
            <a:pPr algn="l" marL="520922" indent="-260461" lvl="1">
              <a:lnSpc>
                <a:spcPts val="3377"/>
              </a:lnSpc>
              <a:buFont typeface="Arial"/>
              <a:buChar char="•"/>
            </a:pPr>
            <a:r>
              <a:rPr lang="en-US" sz="2412">
                <a:solidFill>
                  <a:srgbClr val="01070A"/>
                </a:solidFill>
                <a:latin typeface="Dosis"/>
              </a:rPr>
              <a:t>Provide friendly user feedback, such as automatically redirecting to the user's profile page or displaying a welcome message after successful login.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62727" y="-332291"/>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marL="0" indent="0" lvl="0">
                <a:lnSpc>
                  <a:spcPts val="3210"/>
                </a:lnSpc>
                <a:spcBef>
                  <a:spcPct val="0"/>
                </a:spcBef>
              </a:pPr>
            </a:p>
          </p:txBody>
        </p:sp>
      </p:grpSp>
      <p:sp>
        <p:nvSpPr>
          <p:cNvPr name="Freeform 6" id="6"/>
          <p:cNvSpPr/>
          <p:nvPr/>
        </p:nvSpPr>
        <p:spPr>
          <a:xfrm flipH="false" flipV="false" rot="0">
            <a:off x="-1796761" y="7855520"/>
            <a:ext cx="4653210" cy="3244906"/>
          </a:xfrm>
          <a:custGeom>
            <a:avLst/>
            <a:gdLst/>
            <a:ahLst/>
            <a:cxnLst/>
            <a:rect r="r" b="b" t="t" l="l"/>
            <a:pathLst>
              <a:path h="3244906" w="4653210">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24122" y="7855520"/>
            <a:ext cx="4653210" cy="3244906"/>
          </a:xfrm>
          <a:custGeom>
            <a:avLst/>
            <a:gdLst/>
            <a:ahLst/>
            <a:cxnLst/>
            <a:rect r="r" b="b" t="t" l="l"/>
            <a:pathLst>
              <a:path h="3244906" w="4653210">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696663" y="1166132"/>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Methodology - Login</a:t>
            </a:r>
          </a:p>
        </p:txBody>
      </p:sp>
      <p:sp>
        <p:nvSpPr>
          <p:cNvPr name="TextBox 9" id="9"/>
          <p:cNvSpPr txBox="true"/>
          <p:nvPr/>
        </p:nvSpPr>
        <p:spPr>
          <a:xfrm rot="0">
            <a:off x="1845129" y="3091266"/>
            <a:ext cx="7758785" cy="679450"/>
          </a:xfrm>
          <a:prstGeom prst="rect">
            <a:avLst/>
          </a:prstGeom>
        </p:spPr>
        <p:txBody>
          <a:bodyPr anchor="t" rtlCol="false" tIns="0" lIns="0" bIns="0" rIns="0">
            <a:spAutoFit/>
          </a:bodyPr>
          <a:lstStyle/>
          <a:p>
            <a:pPr algn="l">
              <a:lnSpc>
                <a:spcPts val="5600"/>
              </a:lnSpc>
            </a:pPr>
            <a:r>
              <a:rPr lang="en-US" sz="4000">
                <a:solidFill>
                  <a:srgbClr val="01070A"/>
                </a:solidFill>
                <a:latin typeface="Dosis"/>
              </a:rPr>
              <a:t>Page layout and appearance</a:t>
            </a:r>
          </a:p>
        </p:txBody>
      </p:sp>
      <p:sp>
        <p:nvSpPr>
          <p:cNvPr name="TextBox 10" id="10"/>
          <p:cNvSpPr txBox="true"/>
          <p:nvPr/>
        </p:nvSpPr>
        <p:spPr>
          <a:xfrm rot="0">
            <a:off x="1845129" y="4735009"/>
            <a:ext cx="7758785" cy="679450"/>
          </a:xfrm>
          <a:prstGeom prst="rect">
            <a:avLst/>
          </a:prstGeom>
        </p:spPr>
        <p:txBody>
          <a:bodyPr anchor="t" rtlCol="false" tIns="0" lIns="0" bIns="0" rIns="0">
            <a:spAutoFit/>
          </a:bodyPr>
          <a:lstStyle/>
          <a:p>
            <a:pPr algn="l">
              <a:lnSpc>
                <a:spcPts val="5600"/>
              </a:lnSpc>
            </a:pPr>
            <a:r>
              <a:rPr lang="en-US" sz="4000">
                <a:solidFill>
                  <a:srgbClr val="01070A"/>
                </a:solidFill>
                <a:latin typeface="Dosis"/>
              </a:rPr>
              <a:t>Front-end verification</a:t>
            </a:r>
          </a:p>
        </p:txBody>
      </p:sp>
      <p:sp>
        <p:nvSpPr>
          <p:cNvPr name="TextBox 11" id="11"/>
          <p:cNvSpPr txBox="true"/>
          <p:nvPr/>
        </p:nvSpPr>
        <p:spPr>
          <a:xfrm rot="0">
            <a:off x="1845129" y="6257165"/>
            <a:ext cx="7758785" cy="679450"/>
          </a:xfrm>
          <a:prstGeom prst="rect">
            <a:avLst/>
          </a:prstGeom>
        </p:spPr>
        <p:txBody>
          <a:bodyPr anchor="t" rtlCol="false" tIns="0" lIns="0" bIns="0" rIns="0">
            <a:spAutoFit/>
          </a:bodyPr>
          <a:lstStyle/>
          <a:p>
            <a:pPr algn="l">
              <a:lnSpc>
                <a:spcPts val="5600"/>
              </a:lnSpc>
            </a:pPr>
            <a:r>
              <a:rPr lang="en-US" sz="4000">
                <a:solidFill>
                  <a:srgbClr val="01070A"/>
                </a:solidFill>
                <a:latin typeface="Dosis"/>
              </a:rPr>
              <a:t>Back-end 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818968" y="1760572"/>
            <a:ext cx="14650064" cy="7379489"/>
            <a:chOff x="0" y="0"/>
            <a:chExt cx="4491524" cy="2262458"/>
          </a:xfrm>
        </p:grpSpPr>
        <p:sp>
          <p:nvSpPr>
            <p:cNvPr name="Freeform 4" id="4"/>
            <p:cNvSpPr/>
            <p:nvPr/>
          </p:nvSpPr>
          <p:spPr>
            <a:xfrm flipH="false" flipV="false" rot="0">
              <a:off x="0" y="0"/>
              <a:ext cx="4491524" cy="2262458"/>
            </a:xfrm>
            <a:custGeom>
              <a:avLst/>
              <a:gdLst/>
              <a:ahLst/>
              <a:cxnLst/>
              <a:rect r="r" b="b" t="t" l="l"/>
              <a:pathLst>
                <a:path h="2262458" w="4491524">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name="TextBox 5" id="5"/>
            <p:cNvSpPr txBox="true"/>
            <p:nvPr/>
          </p:nvSpPr>
          <p:spPr>
            <a:xfrm>
              <a:off x="0" y="-38100"/>
              <a:ext cx="4491524" cy="2300558"/>
            </a:xfrm>
            <a:prstGeom prst="rect">
              <a:avLst/>
            </a:prstGeom>
          </p:spPr>
          <p:txBody>
            <a:bodyPr anchor="ctr" rtlCol="false" tIns="50800" lIns="50800" bIns="50800" rIns="50800"/>
            <a:lstStyle/>
            <a:p>
              <a:pPr algn="ctr">
                <a:lnSpc>
                  <a:spcPts val="3350"/>
                </a:lnSpc>
              </a:pPr>
            </a:p>
          </p:txBody>
        </p:sp>
      </p:grpSp>
      <p:sp>
        <p:nvSpPr>
          <p:cNvPr name="Freeform 6" id="6"/>
          <p:cNvSpPr/>
          <p:nvPr/>
        </p:nvSpPr>
        <p:spPr>
          <a:xfrm flipH="false" flipV="false" rot="0">
            <a:off x="209671" y="6753080"/>
            <a:ext cx="3584090" cy="3192451"/>
          </a:xfrm>
          <a:custGeom>
            <a:avLst/>
            <a:gdLst/>
            <a:ahLst/>
            <a:cxnLst/>
            <a:rect r="r" b="b" t="t" l="l"/>
            <a:pathLst>
              <a:path h="3192451" w="3584090">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7982">
            <a:off x="14323702" y="511342"/>
            <a:ext cx="3160431" cy="3028267"/>
          </a:xfrm>
          <a:custGeom>
            <a:avLst/>
            <a:gdLst/>
            <a:ahLst/>
            <a:cxnLst/>
            <a:rect r="r" b="b" t="t" l="l"/>
            <a:pathLst>
              <a:path h="3028267" w="3160431">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001716" y="2899341"/>
            <a:ext cx="12443555" cy="946150"/>
          </a:xfrm>
          <a:prstGeom prst="rect">
            <a:avLst/>
          </a:prstGeom>
        </p:spPr>
        <p:txBody>
          <a:bodyPr anchor="t" rtlCol="false" tIns="0" lIns="0" bIns="0" rIns="0">
            <a:spAutoFit/>
          </a:bodyPr>
          <a:lstStyle/>
          <a:p>
            <a:pPr algn="ctr" marL="0" indent="0" lvl="0">
              <a:lnSpc>
                <a:spcPts val="7700"/>
              </a:lnSpc>
              <a:spcBef>
                <a:spcPct val="0"/>
              </a:spcBef>
            </a:pPr>
            <a:r>
              <a:rPr lang="en-US" sz="5500">
                <a:solidFill>
                  <a:srgbClr val="01070A"/>
                </a:solidFill>
                <a:latin typeface="Carelia"/>
              </a:rPr>
              <a:t> Map Pin and landmark details</a:t>
            </a:r>
          </a:p>
        </p:txBody>
      </p:sp>
      <p:grpSp>
        <p:nvGrpSpPr>
          <p:cNvPr name="Group 9" id="9"/>
          <p:cNvGrpSpPr/>
          <p:nvPr/>
        </p:nvGrpSpPr>
        <p:grpSpPr>
          <a:xfrm rot="0">
            <a:off x="2255558" y="4404872"/>
            <a:ext cx="4167278" cy="647248"/>
            <a:chOff x="0" y="0"/>
            <a:chExt cx="1008606" cy="156653"/>
          </a:xfrm>
        </p:grpSpPr>
        <p:sp>
          <p:nvSpPr>
            <p:cNvPr name="Freeform 10" id="10"/>
            <p:cNvSpPr/>
            <p:nvPr/>
          </p:nvSpPr>
          <p:spPr>
            <a:xfrm flipH="false" flipV="false" rot="0">
              <a:off x="0" y="0"/>
              <a:ext cx="1008606" cy="156653"/>
            </a:xfrm>
            <a:custGeom>
              <a:avLst/>
              <a:gdLst/>
              <a:ahLst/>
              <a:cxnLst/>
              <a:rect r="r" b="b" t="t" l="l"/>
              <a:pathLst>
                <a:path h="156653" w="1008606">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name="TextBox 11" id="11"/>
            <p:cNvSpPr txBox="true"/>
            <p:nvPr/>
          </p:nvSpPr>
          <p:spPr>
            <a:xfrm>
              <a:off x="0" y="-57150"/>
              <a:ext cx="1008606" cy="213803"/>
            </a:xfrm>
            <a:prstGeom prst="rect">
              <a:avLst/>
            </a:prstGeom>
          </p:spPr>
          <p:txBody>
            <a:bodyPr anchor="ctr" rtlCol="false" tIns="50800" lIns="50800" bIns="50800" rIns="50800"/>
            <a:lstStyle/>
            <a:p>
              <a:pPr algn="ctr">
                <a:lnSpc>
                  <a:spcPts val="4200"/>
                </a:lnSpc>
              </a:pPr>
              <a:r>
                <a:rPr lang="en-US" sz="3000">
                  <a:solidFill>
                    <a:srgbClr val="FFFFFF"/>
                  </a:solidFill>
                  <a:latin typeface="Dosis"/>
                </a:rPr>
                <a:t>Introduction </a:t>
              </a:r>
            </a:p>
          </p:txBody>
        </p:sp>
      </p:grpSp>
      <p:sp>
        <p:nvSpPr>
          <p:cNvPr name="TextBox 12" id="12"/>
          <p:cNvSpPr txBox="true"/>
          <p:nvPr/>
        </p:nvSpPr>
        <p:spPr>
          <a:xfrm rot="0">
            <a:off x="3511354" y="5402692"/>
            <a:ext cx="12747292" cy="1353185"/>
          </a:xfrm>
          <a:prstGeom prst="rect">
            <a:avLst/>
          </a:prstGeom>
        </p:spPr>
        <p:txBody>
          <a:bodyPr anchor="t" rtlCol="false" tIns="0" lIns="0" bIns="0" rIns="0">
            <a:spAutoFit/>
          </a:bodyPr>
          <a:lstStyle/>
          <a:p>
            <a:pPr algn="ctr">
              <a:lnSpc>
                <a:spcPts val="3640"/>
              </a:lnSpc>
            </a:pPr>
            <a:r>
              <a:rPr lang="en-US" sz="2600">
                <a:solidFill>
                  <a:srgbClr val="01070A"/>
                </a:solidFill>
                <a:latin typeface="Dosis"/>
              </a:rPr>
              <a:t>The website will engage users by providing a visually appealing  homepage featuring a large, interactive world map with clickable pins representing each continent.  And based on continent, explore the famous sights, details, and travel prices of different continents!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2466097" y="1746119"/>
            <a:ext cx="13355806" cy="7512181"/>
          </a:xfrm>
          <a:custGeom>
            <a:avLst/>
            <a:gdLst/>
            <a:ahLst/>
            <a:cxnLst/>
            <a:rect r="r" b="b" t="t" l="l"/>
            <a:pathLst>
              <a:path h="7512181" w="13355806">
                <a:moveTo>
                  <a:pt x="0" y="0"/>
                </a:moveTo>
                <a:lnTo>
                  <a:pt x="13355806" y="0"/>
                </a:lnTo>
                <a:lnTo>
                  <a:pt x="13355806" y="7512181"/>
                </a:lnTo>
                <a:lnTo>
                  <a:pt x="0" y="7512181"/>
                </a:lnTo>
                <a:lnTo>
                  <a:pt x="0" y="0"/>
                </a:lnTo>
                <a:close/>
              </a:path>
            </a:pathLst>
          </a:custGeom>
          <a:blipFill>
            <a:blip r:embed="rId2"/>
            <a:stretch>
              <a:fillRect l="0" t="0" r="0" b="0"/>
            </a:stretch>
          </a:blipFill>
        </p:spPr>
      </p:sp>
      <p:sp>
        <p:nvSpPr>
          <p:cNvPr name="TextBox 3" id="3"/>
          <p:cNvSpPr txBox="true"/>
          <p:nvPr/>
        </p:nvSpPr>
        <p:spPr>
          <a:xfrm rot="0">
            <a:off x="6332393" y="279621"/>
            <a:ext cx="562321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Home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431197" y="1510550"/>
            <a:ext cx="13177390" cy="6901658"/>
          </a:xfrm>
          <a:custGeom>
            <a:avLst/>
            <a:gdLst/>
            <a:ahLst/>
            <a:cxnLst/>
            <a:rect r="r" b="b" t="t" l="l"/>
            <a:pathLst>
              <a:path h="6901658" w="13177390">
                <a:moveTo>
                  <a:pt x="0" y="0"/>
                </a:moveTo>
                <a:lnTo>
                  <a:pt x="13177390" y="0"/>
                </a:lnTo>
                <a:lnTo>
                  <a:pt x="13177390" y="6901658"/>
                </a:lnTo>
                <a:lnTo>
                  <a:pt x="0" y="6901658"/>
                </a:lnTo>
                <a:lnTo>
                  <a:pt x="0" y="0"/>
                </a:lnTo>
                <a:close/>
              </a:path>
            </a:pathLst>
          </a:custGeom>
          <a:blipFill>
            <a:blip r:embed="rId2"/>
            <a:stretch>
              <a:fillRect l="0" t="0" r="0" b="0"/>
            </a:stretch>
          </a:blipFill>
          <a:ln w="57150" cap="sq">
            <a:solidFill>
              <a:srgbClr val="000000"/>
            </a:solidFill>
            <a:prstDash val="solid"/>
            <a:miter/>
          </a:ln>
        </p:spPr>
      </p:sp>
      <p:sp>
        <p:nvSpPr>
          <p:cNvPr name="Freeform 3" id="3"/>
          <p:cNvSpPr/>
          <p:nvPr/>
        </p:nvSpPr>
        <p:spPr>
          <a:xfrm flipH="false" flipV="false" rot="0">
            <a:off x="431197" y="9258300"/>
            <a:ext cx="15932099" cy="955558"/>
          </a:xfrm>
          <a:custGeom>
            <a:avLst/>
            <a:gdLst/>
            <a:ahLst/>
            <a:cxnLst/>
            <a:rect r="r" b="b" t="t" l="l"/>
            <a:pathLst>
              <a:path h="955558" w="15932099">
                <a:moveTo>
                  <a:pt x="0" y="0"/>
                </a:moveTo>
                <a:lnTo>
                  <a:pt x="15932098" y="0"/>
                </a:lnTo>
                <a:lnTo>
                  <a:pt x="15932098" y="955558"/>
                </a:lnTo>
                <a:lnTo>
                  <a:pt x="0" y="955558"/>
                </a:lnTo>
                <a:lnTo>
                  <a:pt x="0" y="0"/>
                </a:lnTo>
                <a:close/>
              </a:path>
            </a:pathLst>
          </a:custGeom>
          <a:blipFill>
            <a:blip r:embed="rId3"/>
            <a:stretch>
              <a:fillRect l="0" t="0" r="0" b="0"/>
            </a:stretch>
          </a:blipFill>
        </p:spPr>
      </p:sp>
      <p:sp>
        <p:nvSpPr>
          <p:cNvPr name="Freeform 4" id="4"/>
          <p:cNvSpPr/>
          <p:nvPr/>
        </p:nvSpPr>
        <p:spPr>
          <a:xfrm flipH="false" flipV="false" rot="0">
            <a:off x="10009071" y="3171371"/>
            <a:ext cx="1523077" cy="1523077"/>
          </a:xfrm>
          <a:custGeom>
            <a:avLst/>
            <a:gdLst/>
            <a:ahLst/>
            <a:cxnLst/>
            <a:rect r="r" b="b" t="t" l="l"/>
            <a:pathLst>
              <a:path h="1523077" w="1523077">
                <a:moveTo>
                  <a:pt x="0" y="0"/>
                </a:moveTo>
                <a:lnTo>
                  <a:pt x="1523077" y="0"/>
                </a:lnTo>
                <a:lnTo>
                  <a:pt x="1523077" y="1523077"/>
                </a:lnTo>
                <a:lnTo>
                  <a:pt x="0" y="1523077"/>
                </a:lnTo>
                <a:lnTo>
                  <a:pt x="0" y="0"/>
                </a:lnTo>
                <a:close/>
              </a:path>
            </a:pathLst>
          </a:custGeom>
          <a:blipFill>
            <a:blip r:embed="rId4"/>
            <a:stretch>
              <a:fillRect l="0" t="0" r="0" b="0"/>
            </a:stretch>
          </a:blipFill>
        </p:spPr>
      </p:sp>
      <p:sp>
        <p:nvSpPr>
          <p:cNvPr name="TextBox 5" id="5"/>
          <p:cNvSpPr txBox="true"/>
          <p:nvPr/>
        </p:nvSpPr>
        <p:spPr>
          <a:xfrm rot="0">
            <a:off x="4597340" y="423616"/>
            <a:ext cx="9709315"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Feature: </a:t>
            </a:r>
            <a:r>
              <a:rPr lang="en-US" sz="6332">
                <a:solidFill>
                  <a:srgbClr val="01070A"/>
                </a:solidFill>
                <a:latin typeface="Carelia"/>
              </a:rPr>
              <a:t>Click on Map </a:t>
            </a:r>
          </a:p>
        </p:txBody>
      </p:sp>
      <p:sp>
        <p:nvSpPr>
          <p:cNvPr name="TextBox 6" id="6"/>
          <p:cNvSpPr txBox="true"/>
          <p:nvPr/>
        </p:nvSpPr>
        <p:spPr>
          <a:xfrm rot="0">
            <a:off x="14287500" y="4125760"/>
            <a:ext cx="3405605" cy="2769525"/>
          </a:xfrm>
          <a:prstGeom prst="rect">
            <a:avLst/>
          </a:prstGeom>
        </p:spPr>
        <p:txBody>
          <a:bodyPr anchor="t" rtlCol="false" tIns="0" lIns="0" bIns="0" rIns="0">
            <a:spAutoFit/>
          </a:bodyPr>
          <a:lstStyle/>
          <a:p>
            <a:pPr algn="l" marL="482833" indent="-241417" lvl="1">
              <a:lnSpc>
                <a:spcPts val="3130"/>
              </a:lnSpc>
              <a:buFont typeface="Arial"/>
              <a:buChar char="•"/>
            </a:pPr>
            <a:r>
              <a:rPr lang="en-US" sz="2236">
                <a:solidFill>
                  <a:srgbClr val="01070A"/>
                </a:solidFill>
                <a:latin typeface="WenQuanYi"/>
              </a:rPr>
              <a:t>Five continents</a:t>
            </a:r>
          </a:p>
          <a:p>
            <a:pPr algn="l">
              <a:lnSpc>
                <a:spcPts val="3130"/>
              </a:lnSpc>
            </a:pPr>
          </a:p>
          <a:p>
            <a:pPr algn="l" marL="482833" indent="-241417" lvl="1">
              <a:lnSpc>
                <a:spcPts val="3130"/>
              </a:lnSpc>
              <a:buFont typeface="Arial"/>
              <a:buChar char="•"/>
            </a:pPr>
            <a:r>
              <a:rPr lang="en-US" sz="2236">
                <a:solidFill>
                  <a:srgbClr val="01070A"/>
                </a:solidFill>
                <a:latin typeface="WenQuanYi"/>
              </a:rPr>
              <a:t>Five clickable map pins</a:t>
            </a:r>
          </a:p>
          <a:p>
            <a:pPr algn="l">
              <a:lnSpc>
                <a:spcPts val="3130"/>
              </a:lnSpc>
            </a:pPr>
          </a:p>
          <a:p>
            <a:pPr algn="l" marL="482833" indent="-241417" lvl="1">
              <a:lnSpc>
                <a:spcPts val="3130"/>
              </a:lnSpc>
              <a:buFont typeface="Arial"/>
              <a:buChar char="•"/>
            </a:pPr>
            <a:r>
              <a:rPr lang="en-US" sz="2236">
                <a:solidFill>
                  <a:srgbClr val="01070A"/>
                </a:solidFill>
                <a:latin typeface="WenQuanYi"/>
              </a:rPr>
              <a:t>Three links on header,</a:t>
            </a:r>
          </a:p>
          <a:p>
            <a:pPr algn="l">
              <a:lnSpc>
                <a:spcPts val="3130"/>
              </a:lnSpc>
            </a:pPr>
            <a:r>
              <a:rPr lang="en-US" sz="2236">
                <a:solidFill>
                  <a:srgbClr val="01070A"/>
                </a:solidFill>
                <a:latin typeface="WenQuanYi"/>
              </a:rPr>
              <a:t>    for more features ...</a:t>
            </a:r>
          </a:p>
          <a:p>
            <a:pPr algn="l">
              <a:lnSpc>
                <a:spcPts val="3130"/>
              </a:lnSpc>
            </a:pPr>
          </a:p>
        </p:txBody>
      </p:sp>
      <p:sp>
        <p:nvSpPr>
          <p:cNvPr name="TextBox 7" id="7"/>
          <p:cNvSpPr txBox="true"/>
          <p:nvPr/>
        </p:nvSpPr>
        <p:spPr>
          <a:xfrm rot="0">
            <a:off x="37951" y="8668385"/>
            <a:ext cx="6400199" cy="589915"/>
          </a:xfrm>
          <a:prstGeom prst="rect">
            <a:avLst/>
          </a:prstGeom>
        </p:spPr>
        <p:txBody>
          <a:bodyPr anchor="t" rtlCol="false" tIns="0" lIns="0" bIns="0" rIns="0">
            <a:spAutoFit/>
          </a:bodyPr>
          <a:lstStyle/>
          <a:p>
            <a:pPr algn="ctr">
              <a:lnSpc>
                <a:spcPts val="4759"/>
              </a:lnSpc>
            </a:pPr>
            <a:r>
              <a:rPr lang="en-US" sz="3399">
                <a:solidFill>
                  <a:srgbClr val="01070A"/>
                </a:solidFill>
                <a:latin typeface="WenQuanYi"/>
                <a:ea typeface="WenQuanYi"/>
              </a:rPr>
              <a:t>Source code of PINS：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2510605" y="2455776"/>
            <a:ext cx="7507090" cy="5375447"/>
          </a:xfrm>
          <a:custGeom>
            <a:avLst/>
            <a:gdLst/>
            <a:ahLst/>
            <a:cxnLst/>
            <a:rect r="r" b="b" t="t" l="l"/>
            <a:pathLst>
              <a:path h="5375447" w="7507090">
                <a:moveTo>
                  <a:pt x="0" y="0"/>
                </a:moveTo>
                <a:lnTo>
                  <a:pt x="7507091" y="0"/>
                </a:lnTo>
                <a:lnTo>
                  <a:pt x="7507091" y="5375448"/>
                </a:lnTo>
                <a:lnTo>
                  <a:pt x="0" y="5375448"/>
                </a:lnTo>
                <a:lnTo>
                  <a:pt x="0" y="0"/>
                </a:lnTo>
                <a:close/>
              </a:path>
            </a:pathLst>
          </a:custGeom>
          <a:blipFill>
            <a:blip r:embed="rId2"/>
            <a:stretch>
              <a:fillRect l="0" t="0" r="0" b="0"/>
            </a:stretch>
          </a:blipFill>
        </p:spPr>
      </p:sp>
      <p:sp>
        <p:nvSpPr>
          <p:cNvPr name="TextBox 3" id="3"/>
          <p:cNvSpPr txBox="true"/>
          <p:nvPr/>
        </p:nvSpPr>
        <p:spPr>
          <a:xfrm rot="0">
            <a:off x="10810354" y="3879829"/>
            <a:ext cx="6448946" cy="1533525"/>
          </a:xfrm>
          <a:prstGeom prst="rect">
            <a:avLst/>
          </a:prstGeom>
        </p:spPr>
        <p:txBody>
          <a:bodyPr anchor="t" rtlCol="false" tIns="0" lIns="0" bIns="0" rIns="0">
            <a:spAutoFit/>
          </a:bodyPr>
          <a:lstStyle/>
          <a:p>
            <a:pPr algn="ctr">
              <a:lnSpc>
                <a:spcPts val="12599"/>
              </a:lnSpc>
              <a:spcBef>
                <a:spcPct val="0"/>
              </a:spcBef>
            </a:pPr>
            <a:r>
              <a:rPr lang="en-US" sz="9000">
                <a:solidFill>
                  <a:srgbClr val="000000"/>
                </a:solidFill>
                <a:latin typeface="Open Sans Bold"/>
              </a:rPr>
              <a:t>CLICK ASIA!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DAGDBlFJuXA</dc:identifier>
  <dcterms:modified xsi:type="dcterms:W3CDTF">2011-08-01T06:04:30Z</dcterms:modified>
  <cp:revision>1</cp:revision>
  <dc:title>CISC3003 Project</dc:title>
</cp:coreProperties>
</file>